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txBox="1"/>
          <p:nvPr>
            <p:ph idx="2" type="hdr"/>
          </p:nvPr>
        </p:nvSpPr>
        <p:spPr>
          <a:xfrm>
            <a:off x="0" y="0"/>
            <a:ext cx="3038475" cy="465137"/>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10" type="dt"/>
          </p:nvPr>
        </p:nvSpPr>
        <p:spPr>
          <a:xfrm>
            <a:off x="3970337" y="0"/>
            <a:ext cx="3038475" cy="465137"/>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701675" y="4416425"/>
            <a:ext cx="5607050" cy="4183062"/>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8829675"/>
            <a:ext cx="3038475" cy="465137"/>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6.jpg"/></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9.jpg"/></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4.jpg"/></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5.jpg"/></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0.jpg"/></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20.jpg"/></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24.jpg"/></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30.jpg"/></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0" name="Google Shape;30;p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 name="Google Shape;31;p1:notes"/>
          <p:cNvSpPr txBox="1"/>
          <p:nvPr>
            <p:ph idx="1" type="body"/>
          </p:nvPr>
        </p:nvSpPr>
        <p:spPr>
          <a:xfrm>
            <a:off x="192087" y="4416425"/>
            <a:ext cx="6553200" cy="736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lang="en-US"/>
              <a:t>Souhaitez la bienvenue aux parents et présentez-vous en indiquant votre rôle au sein de l’école ou du conseil scolaire. Si votre rencontre regroupe des parents des deux communautés linguistiques, référez-vous aux politiques et aux pratiques de votre établissement ou consultez l’Annexe B — </a:t>
            </a:r>
            <a:r>
              <a:rPr i="1" lang="en-US"/>
              <a:t>L’animation d’un groupe mixte de parents francophones et de parents anglophones</a:t>
            </a:r>
            <a:r>
              <a:rPr lang="en-US"/>
              <a:t> — à la fin de ce cahier.</a:t>
            </a:r>
            <a:endParaRPr/>
          </a:p>
        </p:txBody>
      </p:sp>
      <p:sp>
        <p:nvSpPr>
          <p:cNvPr id="32" name="Google Shape;32;p1:notes"/>
          <p:cNvSpPr txBox="1"/>
          <p:nvPr/>
        </p:nvSpPr>
        <p:spPr>
          <a:xfrm>
            <a:off x="192087" y="5151437"/>
            <a:ext cx="6553200" cy="381793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32" name="Google Shape;132;p1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3" name="Google Shape;133;p10:notes"/>
          <p:cNvSpPr txBox="1"/>
          <p:nvPr>
            <p:ph idx="1" type="body"/>
          </p:nvPr>
        </p:nvSpPr>
        <p:spPr>
          <a:xfrm>
            <a:off x="336550" y="4416425"/>
            <a:ext cx="6337300" cy="1960562"/>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C’est élémentaire!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L’identité se construit de façon progressive, un petit geste à la fois. </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Créer un foyer où le français occupe une place importante se fait également de façon progressive – il suffit de voir grand! </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Un petit geste à la fois, une petite action chaque jour, contribueront à ce but, c’est élémentaire!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La rencontre vise à en parler et le guide </a:t>
            </a:r>
            <a:r>
              <a:rPr i="1" lang="en-US"/>
              <a:t>Voir grand, c’est élémentaire!</a:t>
            </a:r>
            <a:r>
              <a:rPr lang="en-US"/>
              <a:t> à vous appuyer dans cette démarche.</a:t>
            </a:r>
            <a:endParaRPr/>
          </a:p>
        </p:txBody>
      </p:sp>
      <p:sp>
        <p:nvSpPr>
          <p:cNvPr id="134" name="Google Shape;134;p10:notes"/>
          <p:cNvSpPr txBox="1"/>
          <p:nvPr/>
        </p:nvSpPr>
        <p:spPr>
          <a:xfrm>
            <a:off x="265112" y="6232525"/>
            <a:ext cx="6553200" cy="26638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45" name="Google Shape;145;p1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6" name="Google Shape;146;p11:notes"/>
          <p:cNvSpPr txBox="1"/>
          <p:nvPr>
            <p:ph idx="1" type="body"/>
          </p:nvPr>
        </p:nvSpPr>
        <p:spPr>
          <a:xfrm>
            <a:off x="192087" y="4416425"/>
            <a:ext cx="6626225" cy="1671637"/>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Pourquoi l’éducation en français?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À l’école de langue française, l’enfant apprend – comme dans les autres écoles – et construit de plus une identité francophone.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 programme mise sur l’héritage francophone des enfants et l’intègre à toutes les matières.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Dans bien des cas, l’école est le seul milieu de vie où tout se déroule en français pour l’enfant. On y vit en français, on réfléchit sur la place du français dans sa vie, puis on agit pour le faire rayonner autour de soi.</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Plusieurs évaluations ont démontré que les résultats obtenus en anglais dans les écoles de langue française que fréquentent les enfants de couples exogames sont souvent supérieurs à ceux obtenus  en anglais... dans les écoles de langue anglaise.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L’école, le foyer, les services de garde et les autres groupes communautaires travaillent ensemble pour que l’enfant devienne fier des deux langues qu’il possède.</a:t>
            </a:r>
            <a:endParaRPr/>
          </a:p>
        </p:txBody>
      </p:sp>
      <p:sp>
        <p:nvSpPr>
          <p:cNvPr id="147" name="Google Shape;147;p11:notes"/>
          <p:cNvSpPr txBox="1"/>
          <p:nvPr/>
        </p:nvSpPr>
        <p:spPr>
          <a:xfrm>
            <a:off x="265112" y="6069012"/>
            <a:ext cx="6553200" cy="290036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58" name="Google Shape;158;p1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9" name="Google Shape;159;p12:notes"/>
          <p:cNvSpPr txBox="1"/>
          <p:nvPr>
            <p:ph idx="1" type="body"/>
          </p:nvPr>
        </p:nvSpPr>
        <p:spPr>
          <a:xfrm>
            <a:off x="265112" y="4416425"/>
            <a:ext cx="6553200" cy="1384300"/>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La famille : le milieu de vie essentiel</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 parent est le premier modèle de l’enfant.</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Vos gestes et vos paroles comme parent indiquent ce qui a de la valeur à vos yeux.</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Quelles sont les valeurs de votre famille? L’éducation? Le respect? La politesse? Et la langue française?</a:t>
            </a:r>
            <a:endParaRPr/>
          </a:p>
        </p:txBody>
      </p:sp>
      <p:sp>
        <p:nvSpPr>
          <p:cNvPr id="160" name="Google Shape;160;p12:notes"/>
          <p:cNvSpPr txBox="1"/>
          <p:nvPr/>
        </p:nvSpPr>
        <p:spPr>
          <a:xfrm>
            <a:off x="265112" y="5799137"/>
            <a:ext cx="6553200" cy="30972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70" name="Google Shape;170;p1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1" name="Google Shape;171;p13:notes"/>
          <p:cNvSpPr txBox="1"/>
          <p:nvPr>
            <p:ph idx="1" type="body"/>
          </p:nvPr>
        </p:nvSpPr>
        <p:spPr>
          <a:xfrm>
            <a:off x="265112" y="4416425"/>
            <a:ext cx="6408737" cy="1671637"/>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L’école et la famille : des partenaires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Les études démontrent que l’école a besoin de l’aide du foyer pour réussir sa mission éducative en milieu minoritaire.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Parmi les appuis les plus importants, la place du français au foyer.</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Quand l’école et la famille travaillent ensemble, tout devient cohérent pour l’enfant.</a:t>
            </a:r>
            <a:endParaRPr/>
          </a:p>
        </p:txBody>
      </p:sp>
      <p:sp>
        <p:nvSpPr>
          <p:cNvPr id="172" name="Google Shape;172;p13:notes"/>
          <p:cNvSpPr txBox="1"/>
          <p:nvPr/>
        </p:nvSpPr>
        <p:spPr>
          <a:xfrm>
            <a:off x="265112" y="6016625"/>
            <a:ext cx="6553200" cy="28797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82" name="Google Shape;182;p1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3" name="Google Shape;183;p14:notes"/>
          <p:cNvSpPr txBox="1"/>
          <p:nvPr>
            <p:ph idx="1" type="body"/>
          </p:nvPr>
        </p:nvSpPr>
        <p:spPr>
          <a:xfrm>
            <a:off x="265112" y="4416425"/>
            <a:ext cx="6553200" cy="2103437"/>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i="1" lang="en-US"/>
              <a:t>Voir grand, c’est élémentaire!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Un guide de construction identitaire au foyer</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Vise le quotidien de l’enfant</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Propose de faire une place de plus en plus importante au français dans le foyer</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Aide le parent francophone à cibler certaines activités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Aide le parent anglophone à valoriser le français dans la vie de sa famille et à participer dans la vie de son enfant qui apprend en français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Encourage le dialogue entre les parents pour le bien de leur enfant</a:t>
            </a:r>
            <a:endParaRPr/>
          </a:p>
        </p:txBody>
      </p:sp>
      <p:sp>
        <p:nvSpPr>
          <p:cNvPr id="184" name="Google Shape;184;p14:notes"/>
          <p:cNvSpPr txBox="1"/>
          <p:nvPr/>
        </p:nvSpPr>
        <p:spPr>
          <a:xfrm>
            <a:off x="265112" y="6519862"/>
            <a:ext cx="6553200" cy="2520950"/>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97" name="Google Shape;197;p1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Google Shape;198;p15:notes"/>
          <p:cNvSpPr txBox="1"/>
          <p:nvPr>
            <p:ph idx="1" type="body"/>
          </p:nvPr>
        </p:nvSpPr>
        <p:spPr>
          <a:xfrm>
            <a:off x="336550" y="4416425"/>
            <a:ext cx="6264275" cy="1816100"/>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Un côté en français et un côté en anglais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 guide n’est pas une traduction.</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 côté français s’adresse au parent francophone.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 côté anglais aborde les mêmes thèmes mais dans la perspective du parent anglophone.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Les thèmes se retrouvent aux mêmes pages, d’un côté comme de l’autre.</a:t>
            </a:r>
            <a:endParaRPr/>
          </a:p>
        </p:txBody>
      </p:sp>
      <p:sp>
        <p:nvSpPr>
          <p:cNvPr id="199" name="Google Shape;199;p15:notes"/>
          <p:cNvSpPr txBox="1"/>
          <p:nvPr/>
        </p:nvSpPr>
        <p:spPr>
          <a:xfrm>
            <a:off x="265112" y="6088062"/>
            <a:ext cx="6553200" cy="28813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12" name="Google Shape;212;p1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3" name="Google Shape;213;p16:notes"/>
          <p:cNvSpPr txBox="1"/>
          <p:nvPr>
            <p:ph idx="1" type="body"/>
          </p:nvPr>
        </p:nvSpPr>
        <p:spPr>
          <a:xfrm>
            <a:off x="265112" y="4416425"/>
            <a:ext cx="6553200" cy="592137"/>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lang="en-US"/>
              <a:t>À ce point-ci de la rencontre, distribuez aux parents le guide </a:t>
            </a:r>
            <a:r>
              <a:rPr i="1" lang="en-US"/>
              <a:t>Voir grand / Dream Big</a:t>
            </a:r>
            <a:r>
              <a:rPr lang="en-US"/>
              <a:t> et laissez-les le feuilleter à leur guise pendant quelques minutes.</a:t>
            </a:r>
            <a:endParaRPr/>
          </a:p>
        </p:txBody>
      </p:sp>
      <p:sp>
        <p:nvSpPr>
          <p:cNvPr id="214" name="Google Shape;214;p16:notes"/>
          <p:cNvSpPr txBox="1"/>
          <p:nvPr/>
        </p:nvSpPr>
        <p:spPr>
          <a:xfrm>
            <a:off x="265112" y="4792662"/>
            <a:ext cx="6553200" cy="410368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21" name="Google Shape;221;p1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22" name="Google Shape;222;p17:notes"/>
          <p:cNvSpPr txBox="1"/>
          <p:nvPr>
            <p:ph idx="1" type="body"/>
          </p:nvPr>
        </p:nvSpPr>
        <p:spPr>
          <a:xfrm>
            <a:off x="265112" y="4416425"/>
            <a:ext cx="6480175" cy="1960562"/>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Explorer le guide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Suggérez-leur ensuite de repérer des citations dans les bulles du livret et de les lire.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Après quelques minutes, demandez aux parents de partager avec le reste du groupe une citation qui les a frappés ou à laquelle ils s’identifient davantage.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Les huit prochaines diapositives sont des reproductions des citations qu’on peut trouver dans le guide </a:t>
            </a:r>
            <a:r>
              <a:rPr i="1" lang="en-US"/>
              <a:t>Voir grand / Dream big</a:t>
            </a:r>
            <a:r>
              <a:rPr lang="en-US"/>
              <a:t>. Vous pouvez les faire défiler pour animer la discussion avec les parents.</a:t>
            </a:r>
            <a:endParaRPr/>
          </a:p>
        </p:txBody>
      </p:sp>
      <p:sp>
        <p:nvSpPr>
          <p:cNvPr id="223" name="Google Shape;223;p17:notes"/>
          <p:cNvSpPr txBox="1"/>
          <p:nvPr/>
        </p:nvSpPr>
        <p:spPr>
          <a:xfrm>
            <a:off x="265112" y="6016625"/>
            <a:ext cx="6553200" cy="28797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33" name="Google Shape;233;p18:notes"/>
          <p:cNvPicPr preferRelativeResize="0"/>
          <p:nvPr/>
        </p:nvPicPr>
        <p:blipFill rotWithShape="1">
          <a:blip r:embed="rId2">
            <a:alphaModFix/>
          </a:blip>
          <a:srcRect b="0" l="0" r="0" t="0"/>
          <a:stretch/>
        </p:blipFill>
        <p:spPr>
          <a:xfrm>
            <a:off x="1123950" y="614362"/>
            <a:ext cx="4810125" cy="3529012"/>
          </a:xfrm>
          <a:prstGeom prst="rect">
            <a:avLst/>
          </a:prstGeom>
          <a:noFill/>
          <a:ln>
            <a:noFill/>
          </a:ln>
        </p:spPr>
      </p:pic>
      <p:sp>
        <p:nvSpPr>
          <p:cNvPr id="234" name="Google Shape;234;p18:notes"/>
          <p:cNvSpPr txBox="1"/>
          <p:nvPr/>
        </p:nvSpPr>
        <p:spPr>
          <a:xfrm>
            <a:off x="265112" y="4143375"/>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235" name="Google Shape;235;p18: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45" name="Google Shape;245;p19:notes"/>
          <p:cNvPicPr preferRelativeResize="0"/>
          <p:nvPr/>
        </p:nvPicPr>
        <p:blipFill rotWithShape="1">
          <a:blip r:embed="rId2">
            <a:alphaModFix/>
          </a:blip>
          <a:srcRect b="0" l="0" r="0" t="0"/>
          <a:stretch/>
        </p:blipFill>
        <p:spPr>
          <a:xfrm>
            <a:off x="1076325" y="490537"/>
            <a:ext cx="4783137" cy="3509962"/>
          </a:xfrm>
          <a:prstGeom prst="rect">
            <a:avLst/>
          </a:prstGeom>
          <a:noFill/>
          <a:ln>
            <a:noFill/>
          </a:ln>
        </p:spPr>
      </p:pic>
      <p:sp>
        <p:nvSpPr>
          <p:cNvPr id="246" name="Google Shape;246;p19:notes"/>
          <p:cNvSpPr txBox="1"/>
          <p:nvPr/>
        </p:nvSpPr>
        <p:spPr>
          <a:xfrm>
            <a:off x="265112" y="4143375"/>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247" name="Google Shape;247;p19: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2: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2" name="Google Shape;42;p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3" name="Google Shape;43;p2:notes"/>
          <p:cNvSpPr txBox="1"/>
          <p:nvPr>
            <p:ph idx="1" type="body"/>
          </p:nvPr>
        </p:nvSpPr>
        <p:spPr>
          <a:xfrm>
            <a:off x="265112" y="4416425"/>
            <a:ext cx="6553200" cy="2752725"/>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Présentez les objectifs de la soirée à partir des quelques points suivants :</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	Explorer le guide de construction identitaire </a:t>
            </a:r>
            <a:r>
              <a:rPr i="1" lang="en-US"/>
              <a:t>Voir grand, c’est élémentaire / Dream Big, it’s elementary!</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	Voir comment chaque parent – francophone ou anglophone – a un rôle à jouer dans la construction identitaire de son enfant</a:t>
            </a:r>
            <a:br>
              <a:rPr lang="en-US"/>
            </a:br>
            <a:endParaRPr/>
          </a:p>
          <a:p>
            <a:pPr indent="0" lvl="0" marL="174625" rtl="0" algn="l">
              <a:spcBef>
                <a:spcPts val="0"/>
              </a:spcBef>
              <a:spcAft>
                <a:spcPts val="0"/>
              </a:spcAft>
              <a:buSzPts val="1800"/>
              <a:buNone/>
            </a:pPr>
            <a:r>
              <a:rPr lang="en-US"/>
              <a:t>	•	Construire l’identité, c’est amener l’enfant à se sentir francophone et à faire en sorte qu’il accorde une place importante à la langue française dans sa vie</a:t>
            </a:r>
            <a:endParaRPr/>
          </a:p>
          <a:p>
            <a:pPr indent="0" lvl="0" marL="174625" rtl="0" algn="l">
              <a:spcBef>
                <a:spcPts val="0"/>
              </a:spcBef>
              <a:spcAft>
                <a:spcPts val="0"/>
              </a:spcAft>
              <a:buSzPts val="1800"/>
              <a:buNone/>
            </a:pPr>
            <a:r>
              <a:rPr lang="en-US"/>
              <a:t>	</a:t>
            </a:r>
            <a:endParaRPr/>
          </a:p>
          <a:p>
            <a:pPr indent="0" lvl="0" marL="174625" rtl="0" algn="l">
              <a:spcBef>
                <a:spcPts val="0"/>
              </a:spcBef>
              <a:spcAft>
                <a:spcPts val="0"/>
              </a:spcAft>
              <a:buSzPts val="1800"/>
              <a:buNone/>
            </a:pPr>
            <a:r>
              <a:rPr lang="en-US"/>
              <a:t>	•	Il faut parler de construction identitaire francophone parce que le milieu minoritaire fait déjà une place importante à l’anglais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	Les gestes posés à la maison viennent appuyer les activités que vit l’enfant pendant sa journée à l’école </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	Comprendre que la famille, l’école et la communauté francophone doivent travailler ensemble pour accompagner l’enfant dans la construction de son identité francophone</a:t>
            </a:r>
            <a:endParaRPr/>
          </a:p>
        </p:txBody>
      </p:sp>
      <p:sp>
        <p:nvSpPr>
          <p:cNvPr id="44" name="Google Shape;44;p2:notes"/>
          <p:cNvSpPr txBox="1"/>
          <p:nvPr/>
        </p:nvSpPr>
        <p:spPr>
          <a:xfrm>
            <a:off x="265112" y="7023100"/>
            <a:ext cx="6553200" cy="2089150"/>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0: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56" name="Google Shape;256;p20:notes"/>
          <p:cNvPicPr preferRelativeResize="0"/>
          <p:nvPr/>
        </p:nvPicPr>
        <p:blipFill rotWithShape="1">
          <a:blip r:embed="rId2">
            <a:alphaModFix/>
          </a:blip>
          <a:srcRect b="0" l="0" r="0" t="0"/>
          <a:stretch/>
        </p:blipFill>
        <p:spPr>
          <a:xfrm>
            <a:off x="1123950" y="831850"/>
            <a:ext cx="4810125" cy="3529012"/>
          </a:xfrm>
          <a:prstGeom prst="rect">
            <a:avLst/>
          </a:prstGeom>
          <a:noFill/>
          <a:ln>
            <a:noFill/>
          </a:ln>
        </p:spPr>
      </p:pic>
      <p:sp>
        <p:nvSpPr>
          <p:cNvPr id="257" name="Google Shape;257;p20:notes"/>
          <p:cNvSpPr txBox="1"/>
          <p:nvPr/>
        </p:nvSpPr>
        <p:spPr>
          <a:xfrm>
            <a:off x="265112" y="4360862"/>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258" name="Google Shape;258;p20: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1: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68" name="Google Shape;268;p21:notes"/>
          <p:cNvPicPr preferRelativeResize="0"/>
          <p:nvPr/>
        </p:nvPicPr>
        <p:blipFill rotWithShape="1">
          <a:blip r:embed="rId2">
            <a:alphaModFix/>
          </a:blip>
          <a:srcRect b="0" l="0" r="0" t="0"/>
          <a:stretch/>
        </p:blipFill>
        <p:spPr>
          <a:xfrm>
            <a:off x="1076325" y="831850"/>
            <a:ext cx="4857750" cy="3565525"/>
          </a:xfrm>
          <a:prstGeom prst="rect">
            <a:avLst/>
          </a:prstGeom>
          <a:noFill/>
          <a:ln>
            <a:noFill/>
          </a:ln>
        </p:spPr>
      </p:pic>
      <p:sp>
        <p:nvSpPr>
          <p:cNvPr id="269" name="Google Shape;269;p21:notes"/>
          <p:cNvSpPr txBox="1"/>
          <p:nvPr/>
        </p:nvSpPr>
        <p:spPr>
          <a:xfrm>
            <a:off x="265112" y="4360862"/>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800" u="sng">
              <a:solidFill>
                <a:srgbClr val="000000"/>
              </a:solidFill>
              <a:latin typeface="Arial"/>
              <a:ea typeface="Arial"/>
              <a:cs typeface="Arial"/>
              <a:sym typeface="Arial"/>
            </a:endParaRPr>
          </a:p>
        </p:txBody>
      </p:sp>
      <p:sp>
        <p:nvSpPr>
          <p:cNvPr id="270" name="Google Shape;270;p21: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71" name="Google Shape;271;p2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80" name="Google Shape;280;p22:notes"/>
          <p:cNvPicPr preferRelativeResize="0"/>
          <p:nvPr/>
        </p:nvPicPr>
        <p:blipFill rotWithShape="1">
          <a:blip r:embed="rId2">
            <a:alphaModFix/>
          </a:blip>
          <a:srcRect b="0" l="0" r="0" t="0"/>
          <a:stretch/>
        </p:blipFill>
        <p:spPr>
          <a:xfrm>
            <a:off x="1052512" y="615950"/>
            <a:ext cx="4881562" cy="3581400"/>
          </a:xfrm>
          <a:prstGeom prst="rect">
            <a:avLst/>
          </a:prstGeom>
          <a:noFill/>
          <a:ln>
            <a:noFill/>
          </a:ln>
        </p:spPr>
      </p:pic>
      <p:sp>
        <p:nvSpPr>
          <p:cNvPr id="281" name="Google Shape;281;p22:notes"/>
          <p:cNvSpPr txBox="1"/>
          <p:nvPr/>
        </p:nvSpPr>
        <p:spPr>
          <a:xfrm>
            <a:off x="265112" y="4287837"/>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282" name="Google Shape;282;p22: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3: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91" name="Google Shape;291;p23:notes"/>
          <p:cNvPicPr preferRelativeResize="0"/>
          <p:nvPr/>
        </p:nvPicPr>
        <p:blipFill rotWithShape="1">
          <a:blip r:embed="rId2">
            <a:alphaModFix/>
          </a:blip>
          <a:srcRect b="0" l="0" r="0" t="0"/>
          <a:stretch/>
        </p:blipFill>
        <p:spPr>
          <a:xfrm>
            <a:off x="1149350" y="704850"/>
            <a:ext cx="4784725" cy="3511550"/>
          </a:xfrm>
          <a:prstGeom prst="rect">
            <a:avLst/>
          </a:prstGeom>
          <a:noFill/>
          <a:ln>
            <a:noFill/>
          </a:ln>
        </p:spPr>
      </p:pic>
      <p:sp>
        <p:nvSpPr>
          <p:cNvPr id="292" name="Google Shape;292;p23:notes"/>
          <p:cNvSpPr txBox="1"/>
          <p:nvPr/>
        </p:nvSpPr>
        <p:spPr>
          <a:xfrm>
            <a:off x="265112" y="4287837"/>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293" name="Google Shape;293;p23: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94" name="Google Shape;294;p2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4: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302" name="Google Shape;302;p24:notes"/>
          <p:cNvPicPr preferRelativeResize="0"/>
          <p:nvPr/>
        </p:nvPicPr>
        <p:blipFill rotWithShape="1">
          <a:blip r:embed="rId2">
            <a:alphaModFix/>
          </a:blip>
          <a:srcRect b="0" l="0" r="0" t="0"/>
          <a:stretch/>
        </p:blipFill>
        <p:spPr>
          <a:xfrm>
            <a:off x="1076325" y="615950"/>
            <a:ext cx="4784725" cy="3511550"/>
          </a:xfrm>
          <a:prstGeom prst="rect">
            <a:avLst/>
          </a:prstGeom>
          <a:noFill/>
          <a:ln>
            <a:noFill/>
          </a:ln>
        </p:spPr>
      </p:pic>
      <p:sp>
        <p:nvSpPr>
          <p:cNvPr id="303" name="Google Shape;303;p24:notes"/>
          <p:cNvSpPr txBox="1"/>
          <p:nvPr/>
        </p:nvSpPr>
        <p:spPr>
          <a:xfrm>
            <a:off x="265112" y="4143375"/>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304" name="Google Shape;304;p24: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05" name="Google Shape;305;p2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314" name="Google Shape;314;p25:notes"/>
          <p:cNvPicPr preferRelativeResize="0"/>
          <p:nvPr/>
        </p:nvPicPr>
        <p:blipFill rotWithShape="1">
          <a:blip r:embed="rId2">
            <a:alphaModFix/>
          </a:blip>
          <a:srcRect b="0" l="0" r="0" t="0"/>
          <a:stretch/>
        </p:blipFill>
        <p:spPr>
          <a:xfrm>
            <a:off x="1077912" y="508000"/>
            <a:ext cx="4856162" cy="3563937"/>
          </a:xfrm>
          <a:prstGeom prst="rect">
            <a:avLst/>
          </a:prstGeom>
          <a:noFill/>
          <a:ln>
            <a:noFill/>
          </a:ln>
        </p:spPr>
      </p:pic>
      <p:sp>
        <p:nvSpPr>
          <p:cNvPr id="315" name="Google Shape;315;p25:notes"/>
          <p:cNvSpPr txBox="1"/>
          <p:nvPr/>
        </p:nvSpPr>
        <p:spPr>
          <a:xfrm>
            <a:off x="265112" y="4143375"/>
            <a:ext cx="6553200" cy="4608512"/>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316" name="Google Shape;316;p25: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17" name="Google Shape;317;p2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25" name="Google Shape;325;p2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26" name="Google Shape;326;p26:notes"/>
          <p:cNvSpPr txBox="1"/>
          <p:nvPr>
            <p:ph idx="1" type="body"/>
          </p:nvPr>
        </p:nvSpPr>
        <p:spPr>
          <a:xfrm>
            <a:off x="265112" y="4416425"/>
            <a:ext cx="6624637" cy="22479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b="1" lang="en-US"/>
              <a:t>Le quotidien</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Demandez aux parents de se regrouper en couples ou en petits groupes.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Ces thèmes reflètent la vie de tous les jours de votre famille.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Chaque page comporte un thème séparé – on peut donc ouvrir le guide à n’importe quelle page et tirer profit des informations qui y sont présentées.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Trouvez une suggestion que </a:t>
            </a:r>
            <a:r>
              <a:rPr b="1" lang="en-US"/>
              <a:t>vous voulez faire</a:t>
            </a:r>
            <a:r>
              <a:rPr lang="en-US"/>
              <a:t> à la maison.</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Trouvez une suggestion que </a:t>
            </a:r>
            <a:r>
              <a:rPr b="1" lang="en-US"/>
              <a:t>vous voulez essayer de faire</a:t>
            </a:r>
            <a:r>
              <a:rPr lang="en-US"/>
              <a:t> à la maison.</a:t>
            </a:r>
            <a:endParaRPr/>
          </a:p>
        </p:txBody>
      </p:sp>
      <p:sp>
        <p:nvSpPr>
          <p:cNvPr id="327" name="Google Shape;327;p26:notes"/>
          <p:cNvSpPr txBox="1"/>
          <p:nvPr/>
        </p:nvSpPr>
        <p:spPr>
          <a:xfrm>
            <a:off x="265112" y="6592887"/>
            <a:ext cx="6553200" cy="24479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7: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37" name="Google Shape;337;p2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38" name="Google Shape;338;p27:notes"/>
          <p:cNvSpPr txBox="1"/>
          <p:nvPr>
            <p:ph idx="1" type="body"/>
          </p:nvPr>
        </p:nvSpPr>
        <p:spPr>
          <a:xfrm>
            <a:off x="292100" y="4416425"/>
            <a:ext cx="6626225" cy="1168400"/>
          </a:xfrm>
          <a:prstGeom prst="rect">
            <a:avLst/>
          </a:prstGeom>
          <a:noFill/>
          <a:ln>
            <a:noFill/>
          </a:ln>
        </p:spPr>
        <p:txBody>
          <a:bodyPr anchorCtr="0" anchor="t" bIns="46575" lIns="93150" spcFirstLastPara="1" rIns="93150" wrap="square" tIns="46575">
            <a:noAutofit/>
          </a:bodyPr>
          <a:lstStyle/>
          <a:p>
            <a:pPr indent="0" lvl="0" marL="182562" rtl="0" algn="l">
              <a:spcBef>
                <a:spcPts val="0"/>
              </a:spcBef>
              <a:spcAft>
                <a:spcPts val="0"/>
              </a:spcAft>
              <a:buSzPts val="1800"/>
              <a:buNone/>
            </a:pPr>
            <a:r>
              <a:rPr b="1" lang="en-US"/>
              <a:t>Partager des impressions</a:t>
            </a:r>
            <a:endParaRPr/>
          </a:p>
          <a:p>
            <a:pPr indent="0" lvl="0" marL="182562" rtl="0" algn="l">
              <a:spcBef>
                <a:spcPts val="0"/>
              </a:spcBef>
              <a:spcAft>
                <a:spcPts val="0"/>
              </a:spcAft>
              <a:buSzPts val="1800"/>
              <a:buNone/>
            </a:pPr>
            <a:r>
              <a:t/>
            </a:r>
            <a:endParaRPr/>
          </a:p>
          <a:p>
            <a:pPr indent="0" lvl="0" marL="182562" rtl="0" algn="l">
              <a:spcBef>
                <a:spcPts val="0"/>
              </a:spcBef>
              <a:spcAft>
                <a:spcPts val="0"/>
              </a:spcAft>
              <a:buSzPts val="1800"/>
              <a:buNone/>
            </a:pPr>
            <a:r>
              <a:rPr lang="en-US"/>
              <a:t>Prenez ensuite quelques minutes pour permettre aux parents qui le désirent de partager leurs impressions avec le grand groupe. N’hésitez pas à faire des liens entre les sujets qui sont discutés et des activités qui ont lieu dans votre école afin que les parents comprennent à quel point leur appui est essentiel.</a:t>
            </a:r>
            <a:endParaRPr/>
          </a:p>
        </p:txBody>
      </p:sp>
      <p:sp>
        <p:nvSpPr>
          <p:cNvPr id="339" name="Google Shape;339;p27:notes"/>
          <p:cNvSpPr txBox="1"/>
          <p:nvPr/>
        </p:nvSpPr>
        <p:spPr>
          <a:xfrm>
            <a:off x="265112" y="5511800"/>
            <a:ext cx="6553200" cy="324008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8: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59" name="Google Shape;359;p2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60" name="Google Shape;360;p28:notes"/>
          <p:cNvSpPr txBox="1"/>
          <p:nvPr>
            <p:ph idx="1" type="body"/>
          </p:nvPr>
        </p:nvSpPr>
        <p:spPr>
          <a:xfrm>
            <a:off x="265112" y="4416425"/>
            <a:ext cx="6480175" cy="17446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b="1" lang="en-US"/>
              <a:t>Feuilleter le livret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Feuilletez ensuite le livret avec les parents et expliquez-leur les autres sections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À la page 1, on découvre que des parents et des enfants de partout au pays ont contribué à produire ce guide.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Aux pages 3 à 6, on explique le rôle complémentaire de la famille, de l’école et de la communauté, et comment on travaille ensemble pour accompagner l’enfant dans sa construction identitaire.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À la page 7, on vous propose quatre principes de base de l’art d’être parent. Ce sont des attitudes et des valeurs qui peuvent vous aider à créer une vie familiale en français qui soit pertinente, sécurisante et intéressante.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La page 22 et les suivantes permettent aux parents qui le désirent d’aller plus loin dans la démarche.</a:t>
            </a:r>
            <a:endParaRPr/>
          </a:p>
        </p:txBody>
      </p:sp>
      <p:sp>
        <p:nvSpPr>
          <p:cNvPr id="361" name="Google Shape;361;p28:notes"/>
          <p:cNvSpPr txBox="1"/>
          <p:nvPr/>
        </p:nvSpPr>
        <p:spPr>
          <a:xfrm>
            <a:off x="265112" y="6016625"/>
            <a:ext cx="6553200" cy="2952750"/>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9: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71" name="Google Shape;371;p2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72" name="Google Shape;372;p29:notes"/>
          <p:cNvSpPr txBox="1"/>
          <p:nvPr>
            <p:ph idx="1" type="body"/>
          </p:nvPr>
        </p:nvSpPr>
        <p:spPr>
          <a:xfrm>
            <a:off x="265112" y="4416425"/>
            <a:ext cx="6480175" cy="2103437"/>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b="1" lang="en-US"/>
              <a:t>Rôle du parent francophone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Amenez ensuite la discussion vers les rôles différents mais complémentaires du parent francophone et du parent anglophone. Le parent francophone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Transmet la langue et la culture qu’il a reçues.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Parle français avec l’enfant (ou commence à parler français petit à petit jusqu’à ce que ce soit naturel entre le parent et l’enfant).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Raconte des expériences positives qu’il a vécues en français dans sa famille, à l’école ou avec ses amis.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Partage avec le parent non francophone son attachement à sa langue et sa culture. Lui en parle avec un langage du coeur pour le sensibiliser à l’importance de la démarche de faire une place importante au français dans le foyer.</a:t>
            </a:r>
            <a:endParaRPr/>
          </a:p>
        </p:txBody>
      </p:sp>
      <p:sp>
        <p:nvSpPr>
          <p:cNvPr id="373" name="Google Shape;373;p29:notes"/>
          <p:cNvSpPr txBox="1"/>
          <p:nvPr/>
        </p:nvSpPr>
        <p:spPr>
          <a:xfrm>
            <a:off x="265112" y="6592887"/>
            <a:ext cx="6553200" cy="24479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3" name="Google Shape;53;p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4" name="Google Shape;54;p3:notes"/>
          <p:cNvSpPr txBox="1"/>
          <p:nvPr>
            <p:ph idx="1" type="body"/>
          </p:nvPr>
        </p:nvSpPr>
        <p:spPr>
          <a:xfrm>
            <a:off x="317500" y="4416425"/>
            <a:ext cx="6481762" cy="1671637"/>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En milieu minoritaire, un bel équilibre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Tout le monde veut le bien de son enfant!</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Dans une famille exogame en milieu minoritaire, l’identité anglophone de l’enfant n’est pas à risque : l’environnement, la famille, les médias, les commerces, etc. sont souvent à prédominance anglaise.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Il faut travailler davantage à l’identité francophone de l’enfant pour maintenir un bel équilibre entre les deux langues. </a:t>
            </a:r>
            <a:endParaRPr/>
          </a:p>
        </p:txBody>
      </p:sp>
      <p:sp>
        <p:nvSpPr>
          <p:cNvPr id="55" name="Google Shape;55;p3:notes"/>
          <p:cNvSpPr txBox="1"/>
          <p:nvPr/>
        </p:nvSpPr>
        <p:spPr>
          <a:xfrm>
            <a:off x="265112" y="6016625"/>
            <a:ext cx="6553200" cy="28797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83" name="Google Shape;383;p3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84" name="Google Shape;384;p30:notes"/>
          <p:cNvSpPr txBox="1"/>
          <p:nvPr>
            <p:ph idx="1" type="body"/>
          </p:nvPr>
        </p:nvSpPr>
        <p:spPr>
          <a:xfrm>
            <a:off x="265112" y="4416425"/>
            <a:ext cx="6480175" cy="1816100"/>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Rôle du parent anglophone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Le parent anglophone :</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Exprime le souhait que son enfant fasse une place à son identité francophone.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Appuie les initiatives de son partenaire.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Encourage l’enfant à apprendre le français, à parler français à la maison, à participer à la vie communautaire en français.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Montre à l’enfant qu’il est fier de lui.</a:t>
            </a:r>
            <a:endParaRPr/>
          </a:p>
        </p:txBody>
      </p:sp>
      <p:sp>
        <p:nvSpPr>
          <p:cNvPr id="385" name="Google Shape;385;p30:notes"/>
          <p:cNvSpPr txBox="1"/>
          <p:nvPr/>
        </p:nvSpPr>
        <p:spPr>
          <a:xfrm>
            <a:off x="265112" y="6161087"/>
            <a:ext cx="6553200" cy="280828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1: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97" name="Google Shape;397;p3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98" name="Google Shape;398;p31:notes"/>
          <p:cNvSpPr txBox="1"/>
          <p:nvPr>
            <p:ph idx="1" type="body"/>
          </p:nvPr>
        </p:nvSpPr>
        <p:spPr>
          <a:xfrm>
            <a:off x="192087" y="4416425"/>
            <a:ext cx="6481762" cy="18161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b="1" lang="en-US"/>
              <a:t>Suggestions pour conclure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Laissez traîner le guide dans un endroit fréquenté de la maison!</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Revenez-y souvent pour discuter d’actions que vous pouvez entreprendre.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Essayer quelque chose que </a:t>
            </a:r>
            <a:r>
              <a:rPr b="1" lang="en-US"/>
              <a:t>vous pouvez faire</a:t>
            </a:r>
            <a:r>
              <a:rPr lang="en-US"/>
              <a:t> dès maintenant!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Identifiez une activité que </a:t>
            </a:r>
            <a:r>
              <a:rPr b="1" lang="en-US"/>
              <a:t>vous voulez essayer de faire</a:t>
            </a:r>
            <a:r>
              <a:rPr lang="en-US"/>
              <a:t> et faites-en l’expérience!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Demandez ensuite aux personnes qui ont participé à la rencontre de noter leurs commentaires sur le formulaire de suivi qui se trouve en Annexe C et que vous pouvez adapter à vos besoins.</a:t>
            </a:r>
            <a:endParaRPr/>
          </a:p>
        </p:txBody>
      </p:sp>
      <p:sp>
        <p:nvSpPr>
          <p:cNvPr id="399" name="Google Shape;399;p31:notes"/>
          <p:cNvSpPr txBox="1"/>
          <p:nvPr/>
        </p:nvSpPr>
        <p:spPr>
          <a:xfrm>
            <a:off x="192087" y="6088062"/>
            <a:ext cx="6553200" cy="302418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2: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09" name="Google Shape;409;p3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10" name="Google Shape;410;p32:notes"/>
          <p:cNvSpPr txBox="1"/>
          <p:nvPr/>
        </p:nvSpPr>
        <p:spPr>
          <a:xfrm>
            <a:off x="265112" y="4360862"/>
            <a:ext cx="6553200" cy="4391025"/>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
        <p:nvSpPr>
          <p:cNvPr id="411" name="Google Shape;411;p32: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6" name="Google Shape;66;p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7" name="Google Shape;67;p4:notes"/>
          <p:cNvSpPr txBox="1"/>
          <p:nvPr>
            <p:ph idx="1" type="body"/>
          </p:nvPr>
        </p:nvSpPr>
        <p:spPr>
          <a:xfrm>
            <a:off x="701675" y="4416425"/>
            <a:ext cx="5607050" cy="4183062"/>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SzPts val="800"/>
              <a:buNone/>
            </a:pPr>
            <a:r>
              <a:rPr b="1" lang="en-US" sz="800"/>
              <a:t>Une question d’équilibre</a:t>
            </a:r>
            <a:endParaRPr/>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800"/>
              <a:buNone/>
            </a:pPr>
            <a:r>
              <a:rPr lang="en-US" sz="800"/>
              <a:t>Attirez l’attention des personnes participantes sur la balance à plateaux.</a:t>
            </a:r>
            <a:endParaRPr/>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800"/>
              <a:buNone/>
            </a:pPr>
            <a:r>
              <a:rPr lang="en-US" sz="800"/>
              <a:t>Expliquez aux personnes participantes que cette balance représente les expériences de vie de leur enfant dans un milieu francophone minoritaire. D’un côté de la balance, il y a le milieu environnant où les activités se passent surtout en anglais. De l’autre, les activités qui ont lieu en français dans son foyer, à l’école et dans sa communauté.</a:t>
            </a:r>
            <a:endParaRPr/>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800"/>
              <a:buNone/>
            </a:pPr>
            <a:r>
              <a:rPr lang="en-US" sz="800"/>
              <a:t>Demandez aux personnes participantes d’identifier des activités quotidiennes et hebdomadaires de leur enfant et de dire pour chaque activité, si elle se passe en français ou en anglais.</a:t>
            </a:r>
            <a:endParaRPr/>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800"/>
              <a:buNone/>
            </a:pPr>
            <a:r>
              <a:rPr lang="en-US" sz="800"/>
              <a:t>Voici des exemples d’activités à discuter avec le groupe :</a:t>
            </a:r>
            <a:endParaRPr/>
          </a:p>
          <a:p>
            <a:pPr indent="0" lvl="0" marL="0" rtl="0" algn="l">
              <a:lnSpc>
                <a:spcPct val="80000"/>
              </a:lnSpc>
              <a:spcBef>
                <a:spcPts val="0"/>
              </a:spcBef>
              <a:spcAft>
                <a:spcPts val="0"/>
              </a:spcAft>
              <a:buSzPts val="800"/>
              <a:buNone/>
            </a:pPr>
            <a:r>
              <a:rPr lang="en-US" sz="800"/>
              <a:t>-	aller à la bibliothèque				-	lire seul				-	lire avec son parent</a:t>
            </a:r>
            <a:endParaRPr/>
          </a:p>
          <a:p>
            <a:pPr indent="0" lvl="0" marL="0" rtl="0" algn="l">
              <a:lnSpc>
                <a:spcPct val="80000"/>
              </a:lnSpc>
              <a:spcBef>
                <a:spcPts val="0"/>
              </a:spcBef>
              <a:spcAft>
                <a:spcPts val="0"/>
              </a:spcAft>
              <a:buSzPts val="800"/>
              <a:buNone/>
            </a:pPr>
            <a:r>
              <a:rPr lang="en-US" sz="800"/>
              <a:t>-	écouter de la musique en français		-	regarder la télévision		-	inviter les amies et les amis à la maison</a:t>
            </a:r>
            <a:endParaRPr/>
          </a:p>
          <a:p>
            <a:pPr indent="0" lvl="0" marL="0" rtl="0" algn="l">
              <a:lnSpc>
                <a:spcPct val="80000"/>
              </a:lnSpc>
              <a:spcBef>
                <a:spcPts val="0"/>
              </a:spcBef>
              <a:spcAft>
                <a:spcPts val="0"/>
              </a:spcAft>
              <a:buSzPts val="800"/>
              <a:buNone/>
            </a:pPr>
            <a:r>
              <a:rPr lang="en-US" sz="800"/>
              <a:t>-	aller à l’école					-	se faire garder			-	les journaux </a:t>
            </a:r>
            <a:br>
              <a:rPr lang="en-US" sz="800"/>
            </a:br>
            <a:r>
              <a:rPr lang="en-US" sz="800"/>
              <a:t>-	voir un film						-	naviguer sur Internet		-	les rassemblements de famille 		</a:t>
            </a:r>
            <a:endParaRPr/>
          </a:p>
          <a:p>
            <a:pPr indent="0" lvl="0" marL="0" rtl="0" algn="l">
              <a:lnSpc>
                <a:spcPct val="80000"/>
              </a:lnSpc>
              <a:spcBef>
                <a:spcPts val="0"/>
              </a:spcBef>
              <a:spcAft>
                <a:spcPts val="0"/>
              </a:spcAft>
              <a:buSzPts val="800"/>
              <a:buNone/>
            </a:pPr>
            <a:r>
              <a:rPr lang="en-US" sz="800"/>
              <a:t>-	les voisins						-	les sports				- 	les jeux et passe-temps 					</a:t>
            </a:r>
            <a:endParaRPr/>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800"/>
              <a:buNone/>
            </a:pPr>
            <a:r>
              <a:rPr lang="en-US" sz="800"/>
              <a:t>Déposez une bille du côté « vie en français » de la balance chaque fois qu’on identifie une activité qui se passe en français dans la vie de l’enfant. De même, déposez une bille du côté « vie en anglais » lorsqu’on identifie une activité qui se passe en anglais dans la vie de l’enfant.</a:t>
            </a:r>
            <a:endParaRPr/>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800"/>
              <a:buNone/>
            </a:pPr>
            <a:r>
              <a:rPr lang="en-US" sz="800"/>
              <a:t>Procédez ainsi au fur à mesure qu’on identifie les activités des enfants et la langue dans laquelle elles ont lieu. </a:t>
            </a:r>
            <a:endParaRPr/>
          </a:p>
          <a:p>
            <a:pPr indent="0" lvl="0" marL="0" rtl="0" algn="l">
              <a:spcBef>
                <a:spcPts val="0"/>
              </a:spcBef>
              <a:spcAft>
                <a:spcPts val="0"/>
              </a:spcAft>
              <a:buNone/>
            </a:pPr>
            <a:r>
              <a:t/>
            </a:r>
            <a:endParaRPr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7" name="Google Shape;77;p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8" name="Google Shape;78;p5:notes"/>
          <p:cNvSpPr txBox="1"/>
          <p:nvPr>
            <p:ph idx="1" type="body"/>
          </p:nvPr>
        </p:nvSpPr>
        <p:spPr>
          <a:xfrm>
            <a:off x="701675" y="4416425"/>
            <a:ext cx="560705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b="1" lang="en-US"/>
              <a:t>Une question d’équilibre – Discussion</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Au bout de plusieurs exemples, demandez aux participantes et participants ce qu’ils observent et ce que l’exercice leur apprend sur la vie quotidienne de leur enfant.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Amenez la discussion sur ce que les parents peuvent faire pour multiplier les expériences de vie en français de leurs enfants.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Expliquez que chaque fois que nous choisissons des activités en français pour notre enfant, nous lui fournissons des expériences de vie en français afin qu’il puisse grandir comme francophone et faire une place importante au français dans son identité.</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Insistez sur le fait que la famille n’agit pas seule puisqu’elle est appuyée par l’école et la communauté francophones.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7" name="Google Shape;87;p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8" name="Google Shape;88;p6:notes"/>
          <p:cNvSpPr txBox="1"/>
          <p:nvPr>
            <p:ph idx="1" type="body"/>
          </p:nvPr>
        </p:nvSpPr>
        <p:spPr>
          <a:xfrm>
            <a:off x="701675" y="4416425"/>
            <a:ext cx="5607050" cy="4183062"/>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SzPts val="1000"/>
              <a:buNone/>
            </a:pPr>
            <a:r>
              <a:rPr b="1" lang="en-US" sz="1000"/>
              <a:t>Une question d’équilibre – Discussion</a:t>
            </a:r>
            <a:endParaRPr/>
          </a:p>
          <a:p>
            <a:pPr indent="0" lvl="0" marL="0" rtl="0" algn="l">
              <a:lnSpc>
                <a:spcPct val="80000"/>
              </a:lnSpc>
              <a:spcBef>
                <a:spcPts val="0"/>
              </a:spcBef>
              <a:spcAft>
                <a:spcPts val="0"/>
              </a:spcAft>
              <a:buSzPts val="1000"/>
              <a:buNone/>
            </a:pPr>
            <a:r>
              <a:t/>
            </a:r>
            <a:endParaRPr sz="1000"/>
          </a:p>
          <a:p>
            <a:pPr indent="0" lvl="0" marL="0" rtl="0" algn="l">
              <a:lnSpc>
                <a:spcPct val="80000"/>
              </a:lnSpc>
              <a:spcBef>
                <a:spcPts val="0"/>
              </a:spcBef>
              <a:spcAft>
                <a:spcPts val="0"/>
              </a:spcAft>
              <a:buSzPts val="1000"/>
              <a:buNone/>
            </a:pPr>
            <a:r>
              <a:rPr lang="en-US" sz="1000"/>
              <a:t>Poursuivez en expliquant que l’école cherche à créer un environnement complètement en français. Nommez des activités et des stratégies propres à votre école et ajoutez une bille du côté « vie en français » de la balance pour chacune. Par exemple :</a:t>
            </a:r>
            <a:endParaRPr/>
          </a:p>
          <a:p>
            <a:pPr indent="0" lvl="0" marL="0" rtl="0" algn="l">
              <a:lnSpc>
                <a:spcPct val="80000"/>
              </a:lnSpc>
              <a:spcBef>
                <a:spcPts val="0"/>
              </a:spcBef>
              <a:spcAft>
                <a:spcPts val="0"/>
              </a:spcAft>
              <a:buSzPts val="1000"/>
              <a:buNone/>
            </a:pPr>
            <a:r>
              <a:rPr lang="en-US" sz="1000"/>
              <a:t>	-	chanter en français	</a:t>
            </a:r>
            <a:endParaRPr/>
          </a:p>
          <a:p>
            <a:pPr indent="0" lvl="0" marL="0" rtl="0" algn="l">
              <a:lnSpc>
                <a:spcPct val="80000"/>
              </a:lnSpc>
              <a:spcBef>
                <a:spcPts val="0"/>
              </a:spcBef>
              <a:spcAft>
                <a:spcPts val="0"/>
              </a:spcAft>
              <a:buSzPts val="1000"/>
              <a:buNone/>
            </a:pPr>
            <a:r>
              <a:rPr lang="en-US" sz="1000"/>
              <a:t>	-	participer dans des projets d’échange avec d’autres jeunes francophones</a:t>
            </a:r>
            <a:endParaRPr/>
          </a:p>
          <a:p>
            <a:pPr indent="0" lvl="0" marL="0" rtl="0" algn="l">
              <a:lnSpc>
                <a:spcPct val="80000"/>
              </a:lnSpc>
              <a:spcBef>
                <a:spcPts val="0"/>
              </a:spcBef>
              <a:spcAft>
                <a:spcPts val="0"/>
              </a:spcAft>
              <a:buSzPts val="1000"/>
              <a:buNone/>
            </a:pPr>
            <a:r>
              <a:rPr lang="en-US" sz="1000"/>
              <a:t>	- 	connaître des artistes, des chansons francophones</a:t>
            </a:r>
            <a:endParaRPr/>
          </a:p>
          <a:p>
            <a:pPr indent="0" lvl="0" marL="0" rtl="0" algn="l">
              <a:lnSpc>
                <a:spcPct val="80000"/>
              </a:lnSpc>
              <a:spcBef>
                <a:spcPts val="0"/>
              </a:spcBef>
              <a:spcAft>
                <a:spcPts val="0"/>
              </a:spcAft>
              <a:buSzPts val="1000"/>
              <a:buNone/>
            </a:pPr>
            <a:r>
              <a:rPr lang="en-US" sz="1000"/>
              <a:t>	-	participer à des discussions sur la francophonie, etc.</a:t>
            </a:r>
            <a:endParaRPr/>
          </a:p>
          <a:p>
            <a:pPr indent="0" lvl="0" marL="0" rtl="0" algn="l">
              <a:lnSpc>
                <a:spcPct val="80000"/>
              </a:lnSpc>
              <a:spcBef>
                <a:spcPts val="0"/>
              </a:spcBef>
              <a:spcAft>
                <a:spcPts val="0"/>
              </a:spcAft>
              <a:buSzPts val="1000"/>
              <a:buNone/>
            </a:pPr>
            <a:r>
              <a:t/>
            </a:r>
            <a:endParaRPr sz="1000"/>
          </a:p>
          <a:p>
            <a:pPr indent="0" lvl="0" marL="0" rtl="0" algn="l">
              <a:lnSpc>
                <a:spcPct val="80000"/>
              </a:lnSpc>
              <a:spcBef>
                <a:spcPts val="0"/>
              </a:spcBef>
              <a:spcAft>
                <a:spcPts val="0"/>
              </a:spcAft>
              <a:buSzPts val="1000"/>
              <a:buNone/>
            </a:pPr>
            <a:r>
              <a:rPr lang="en-US" sz="1000"/>
              <a:t>Concluez ensuite avec la place de la communauté francophone locale et provinciale ou territoriale. Demandez aux personnes participantes des exemples d’activités qui se déroulent en français dans la communauté et des activités que font leurs enfants en français à l’extérieur du foyer et de l’école. Ajoutez une bille du côté « vie en français » de la balance pour chaque exemple offert. Par exemple :</a:t>
            </a:r>
            <a:endParaRPr/>
          </a:p>
          <a:p>
            <a:pPr indent="0" lvl="0" marL="0" rtl="0" algn="l">
              <a:lnSpc>
                <a:spcPct val="80000"/>
              </a:lnSpc>
              <a:spcBef>
                <a:spcPts val="0"/>
              </a:spcBef>
              <a:spcAft>
                <a:spcPts val="0"/>
              </a:spcAft>
              <a:buSzPts val="1000"/>
              <a:buNone/>
            </a:pPr>
            <a:r>
              <a:rPr lang="en-US" sz="1000"/>
              <a:t>	-	fêtes communautaires</a:t>
            </a:r>
            <a:endParaRPr/>
          </a:p>
          <a:p>
            <a:pPr indent="0" lvl="0" marL="0" rtl="0" algn="l">
              <a:lnSpc>
                <a:spcPct val="80000"/>
              </a:lnSpc>
              <a:spcBef>
                <a:spcPts val="0"/>
              </a:spcBef>
              <a:spcAft>
                <a:spcPts val="0"/>
              </a:spcAft>
              <a:buSzPts val="1000"/>
              <a:buNone/>
            </a:pPr>
            <a:r>
              <a:rPr lang="en-US" sz="1000"/>
              <a:t>	-	cours de piano</a:t>
            </a:r>
            <a:endParaRPr/>
          </a:p>
          <a:p>
            <a:pPr indent="0" lvl="0" marL="0" rtl="0" algn="l">
              <a:lnSpc>
                <a:spcPct val="80000"/>
              </a:lnSpc>
              <a:spcBef>
                <a:spcPts val="0"/>
              </a:spcBef>
              <a:spcAft>
                <a:spcPts val="0"/>
              </a:spcAft>
              <a:buSzPts val="1000"/>
              <a:buNone/>
            </a:pPr>
            <a:r>
              <a:rPr lang="en-US" sz="1000"/>
              <a:t>	-	rendez-vous chez le médecin</a:t>
            </a:r>
            <a:endParaRPr/>
          </a:p>
          <a:p>
            <a:pPr indent="0" lvl="0" marL="0" rtl="0" algn="l">
              <a:lnSpc>
                <a:spcPct val="80000"/>
              </a:lnSpc>
              <a:spcBef>
                <a:spcPts val="0"/>
              </a:spcBef>
              <a:spcAft>
                <a:spcPts val="0"/>
              </a:spcAft>
              <a:buSzPts val="1000"/>
              <a:buNone/>
            </a:pPr>
            <a:r>
              <a:rPr lang="en-US" sz="1000"/>
              <a:t>	-	célébrations communautaires</a:t>
            </a:r>
            <a:endParaRPr/>
          </a:p>
          <a:p>
            <a:pPr indent="0" lvl="0" marL="0" rtl="0" algn="l">
              <a:lnSpc>
                <a:spcPct val="80000"/>
              </a:lnSpc>
              <a:spcBef>
                <a:spcPts val="0"/>
              </a:spcBef>
              <a:spcAft>
                <a:spcPts val="0"/>
              </a:spcAft>
              <a:buSzPts val="1000"/>
              <a:buNone/>
            </a:pPr>
            <a:r>
              <a:rPr lang="en-US" sz="1000"/>
              <a:t>	-	etc.</a:t>
            </a:r>
            <a:endParaRPr/>
          </a:p>
          <a:p>
            <a:pPr indent="0" lvl="0" marL="0" rtl="0" algn="l">
              <a:lnSpc>
                <a:spcPct val="80000"/>
              </a:lnSpc>
              <a:spcBef>
                <a:spcPts val="0"/>
              </a:spcBef>
              <a:spcAft>
                <a:spcPts val="0"/>
              </a:spcAft>
              <a:buSzPts val="1000"/>
              <a:buNone/>
            </a:pPr>
            <a:r>
              <a:t/>
            </a:r>
            <a:endParaRPr sz="1000"/>
          </a:p>
          <a:p>
            <a:pPr indent="0" lvl="0" marL="0" rtl="0" algn="l">
              <a:lnSpc>
                <a:spcPct val="80000"/>
              </a:lnSpc>
              <a:spcBef>
                <a:spcPts val="0"/>
              </a:spcBef>
              <a:spcAft>
                <a:spcPts val="0"/>
              </a:spcAft>
              <a:buSzPts val="1000"/>
              <a:buNone/>
            </a:pPr>
            <a:r>
              <a:rPr lang="en-US" sz="1000"/>
              <a:t>Insistez sur l’importance de créer et de multiplier les expériences de vie en français qui ne sont pas toujours présentes dans le milieu et sur le besoin d’appuyer l’école et le milieu communautaire.</a:t>
            </a:r>
            <a:endParaRPr/>
          </a:p>
          <a:p>
            <a:pPr indent="0" lvl="0" marL="0" rtl="0" algn="l">
              <a:spcBef>
                <a:spcPts val="0"/>
              </a:spcBef>
              <a:spcAft>
                <a:spcPts val="0"/>
              </a:spcAft>
              <a:buNone/>
            </a:pPr>
            <a:r>
              <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7" name="Google Shape;97;p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8" name="Google Shape;98;p7:notes"/>
          <p:cNvSpPr txBox="1"/>
          <p:nvPr>
            <p:ph idx="1" type="body"/>
          </p:nvPr>
        </p:nvSpPr>
        <p:spPr>
          <a:xfrm>
            <a:off x="701675" y="4416425"/>
            <a:ext cx="560705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b="1" lang="en-US"/>
              <a:t>Multiplier les occasions de vivre en français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La famille, l’école et la communauté sont des partenaires pour fournir à votre enfant des expériences de la vie courante en français.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Quand la famille, l’école et la communauté francophone travaillent ensemble, le français prend tout son sens dans la vie de l’enfant. Il comprend que le français a une place importante dans sa famille et dans le monde qui l’entoure.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	La recherche démontre qu’un enfant construit une identité francophone positive lorsqu’il vit et apprend en français dans trois milieux de vie : la famille, l’école et la communauté.</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08" name="Google Shape;108;p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Google Shape;109;p8:notes"/>
          <p:cNvSpPr txBox="1"/>
          <p:nvPr>
            <p:ph idx="1" type="body"/>
          </p:nvPr>
        </p:nvSpPr>
        <p:spPr>
          <a:xfrm>
            <a:off x="265112" y="4416425"/>
            <a:ext cx="6480175" cy="2103437"/>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Pourquoi la construction identitaire?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Pouvoir parler français n’est pas suffisant pour sentir qu’on fait partie d’une communauté francophone.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Pour réussir sa mission, l’école fait en sorte que l’enfant ait des liens affectifs positifs avec le français.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Les expériences positives en français avec ceux qu’il aime renforcent son « lien du coeur » avec la langue.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Apprendre, jouer, parler, créer, vivre des expériences en français sont autant d’éléments essentiels pour développer un rapport positif face à la langue française. C’est vrai à la maison, à l’école et dans les activités que vit votre enfant dans la communauté francophone.</a:t>
            </a:r>
            <a:endParaRPr/>
          </a:p>
        </p:txBody>
      </p:sp>
      <p:sp>
        <p:nvSpPr>
          <p:cNvPr id="110" name="Google Shape;110;p8:notes"/>
          <p:cNvSpPr txBox="1"/>
          <p:nvPr/>
        </p:nvSpPr>
        <p:spPr>
          <a:xfrm>
            <a:off x="265112" y="6375400"/>
            <a:ext cx="6553200" cy="2520950"/>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20" name="Google Shape;120;p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1" name="Google Shape;121;p9:notes"/>
          <p:cNvSpPr txBox="1"/>
          <p:nvPr>
            <p:ph idx="1" type="body"/>
          </p:nvPr>
        </p:nvSpPr>
        <p:spPr>
          <a:xfrm>
            <a:off x="196850" y="4416425"/>
            <a:ext cx="6477000" cy="2247900"/>
          </a:xfrm>
          <a:prstGeom prst="rect">
            <a:avLst/>
          </a:prstGeom>
          <a:noFill/>
          <a:ln>
            <a:noFill/>
          </a:ln>
        </p:spPr>
        <p:txBody>
          <a:bodyPr anchorCtr="0" anchor="t" bIns="46575" lIns="93150" spcFirstLastPara="1" rIns="93150" wrap="square" tIns="46575">
            <a:noAutofit/>
          </a:bodyPr>
          <a:lstStyle/>
          <a:p>
            <a:pPr indent="0" lvl="0" marL="174625" rtl="0" algn="l">
              <a:spcBef>
                <a:spcPts val="0"/>
              </a:spcBef>
              <a:spcAft>
                <a:spcPts val="0"/>
              </a:spcAft>
              <a:buSzPts val="1800"/>
              <a:buNone/>
            </a:pPr>
            <a:r>
              <a:rPr b="1" lang="en-US"/>
              <a:t>L’importance de chaque parent</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 parent est le premier responsable de son enfant et premier partenaire de l’école.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Les parents sont les modèles les plus importants aux yeux de l’enfant : le partage des expériences de son parent francophone et l’appui de son parent anglophone sont les deux ingrédients essentiels pour que l’enfant soit fier de s’identifier au français.</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Vos mots et vos gestes doivent montrer à l’enfant que le français est important à vos yeux, que vous soyez francophone ou anglophone.</a:t>
            </a:r>
            <a:endParaRPr/>
          </a:p>
          <a:p>
            <a:pPr indent="0" lvl="0" marL="174625" rtl="0" algn="l">
              <a:spcBef>
                <a:spcPts val="0"/>
              </a:spcBef>
              <a:spcAft>
                <a:spcPts val="0"/>
              </a:spcAft>
              <a:buSzPts val="1800"/>
              <a:buNone/>
            </a:pPr>
            <a:r>
              <a:t/>
            </a:r>
            <a:endParaRPr/>
          </a:p>
          <a:p>
            <a:pPr indent="0" lvl="0" marL="174625" rtl="0" algn="l">
              <a:spcBef>
                <a:spcPts val="0"/>
              </a:spcBef>
              <a:spcAft>
                <a:spcPts val="0"/>
              </a:spcAft>
              <a:buSzPts val="1800"/>
              <a:buNone/>
            </a:pPr>
            <a:r>
              <a:rPr lang="en-US"/>
              <a:t>•	L’enfant doit sentir que le français a une place importante dans son environnement.</a:t>
            </a:r>
            <a:endParaRPr/>
          </a:p>
        </p:txBody>
      </p:sp>
      <p:sp>
        <p:nvSpPr>
          <p:cNvPr id="122" name="Google Shape;122;p9:notes"/>
          <p:cNvSpPr txBox="1"/>
          <p:nvPr/>
        </p:nvSpPr>
        <p:spPr>
          <a:xfrm>
            <a:off x="227012" y="6591300"/>
            <a:ext cx="6553200" cy="2089150"/>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sng">
                <a:solidFill>
                  <a:srgbClr val="000000"/>
                </a:solidFill>
                <a:latin typeface="Arial"/>
                <a:ea typeface="Arial"/>
                <a:cs typeface="Arial"/>
                <a:sym typeface="Aria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9" name="Google Shape;19;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2" name="Shape 22"/>
        <p:cNvGrpSpPr/>
        <p:nvPr/>
      </p:nvGrpSpPr>
      <p:grpSpPr>
        <a:xfrm>
          <a:off x="0" y="0"/>
          <a:ext cx="0" cy="0"/>
          <a:chOff x="0" y="0"/>
          <a:chExt cx="0" cy="0"/>
        </a:xfrm>
      </p:grpSpPr>
      <p:sp>
        <p:nvSpPr>
          <p:cNvPr id="23" name="Google Shape;23;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2.png"/><Relationship Id="rId6"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grpSp>
        <p:nvGrpSpPr>
          <p:cNvPr id="34" name="Google Shape;34;p4"/>
          <p:cNvGrpSpPr/>
          <p:nvPr/>
        </p:nvGrpSpPr>
        <p:grpSpPr>
          <a:xfrm>
            <a:off x="0" y="-26987"/>
            <a:ext cx="9144000" cy="6911975"/>
            <a:chOff x="0" y="-17"/>
            <a:chExt cx="5760" cy="4354"/>
          </a:xfrm>
        </p:grpSpPr>
        <p:pic>
          <p:nvPicPr>
            <p:cNvPr id="35" name="Google Shape;35;p4"/>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36" name="Google Shape;36;p4"/>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37" name="Google Shape;37;p4"/>
          <p:cNvSpPr txBox="1"/>
          <p:nvPr/>
        </p:nvSpPr>
        <p:spPr>
          <a:xfrm>
            <a:off x="0" y="1787525"/>
            <a:ext cx="9144000" cy="417195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This meeting will be conducted in French with the support </a:t>
            </a:r>
            <a:br>
              <a:rPr b="1" i="0" lang="en-US" sz="2000" u="none">
                <a:solidFill>
                  <a:schemeClr val="dk1"/>
                </a:solidFill>
                <a:latin typeface="Arial"/>
                <a:ea typeface="Arial"/>
                <a:cs typeface="Arial"/>
                <a:sym typeface="Arial"/>
              </a:rPr>
            </a:br>
            <a:r>
              <a:rPr b="1" i="0" lang="en-US" sz="2000" u="none">
                <a:solidFill>
                  <a:schemeClr val="dk1"/>
                </a:solidFill>
                <a:latin typeface="Arial"/>
                <a:ea typeface="Arial"/>
                <a:cs typeface="Arial"/>
                <a:sym typeface="Arial"/>
              </a:rPr>
              <a:t>of this visual presentation.</a:t>
            </a:r>
            <a:br>
              <a:rPr b="1" i="0" lang="en-US" sz="2000" u="none">
                <a:solidFill>
                  <a:schemeClr val="dk1"/>
                </a:solidFill>
                <a:latin typeface="Arial"/>
                <a:ea typeface="Arial"/>
                <a:cs typeface="Arial"/>
                <a:sym typeface="Arial"/>
              </a:rPr>
            </a:br>
            <a:r>
              <a:rPr b="1" i="0" lang="en-US" sz="2000" u="non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facilitator will ensure that all participants will be able </a:t>
            </a:r>
            <a:br>
              <a:rPr b="1" i="0" lang="en-US" sz="2000" u="none">
                <a:solidFill>
                  <a:schemeClr val="dk1"/>
                </a:solidFill>
                <a:latin typeface="Arial"/>
                <a:ea typeface="Arial"/>
                <a:cs typeface="Arial"/>
                <a:sym typeface="Arial"/>
              </a:rPr>
            </a:br>
            <a:r>
              <a:rPr b="1" i="0" lang="en-US" sz="2000" u="none">
                <a:solidFill>
                  <a:schemeClr val="dk1"/>
                </a:solidFill>
                <a:latin typeface="Arial"/>
                <a:ea typeface="Arial"/>
                <a:cs typeface="Arial"/>
                <a:sym typeface="Arial"/>
              </a:rPr>
              <a:t>to express their views in the language of their choice.</a:t>
            </a:r>
            <a:r>
              <a:rPr b="1" i="0" lang="en-US" sz="2400" u="none">
                <a:solidFill>
                  <a:schemeClr val="dk1"/>
                </a:solidFill>
                <a:latin typeface="Arial"/>
                <a:ea typeface="Arial"/>
                <a:cs typeface="Arial"/>
                <a:sym typeface="Arial"/>
              </a:rPr>
              <a:t> </a:t>
            </a:r>
            <a:endParaRPr/>
          </a:p>
        </p:txBody>
      </p:sp>
      <p:sp>
        <p:nvSpPr>
          <p:cNvPr id="38" name="Google Shape;38;p4"/>
          <p:cNvSpPr txBox="1"/>
          <p:nvPr/>
        </p:nvSpPr>
        <p:spPr>
          <a:xfrm>
            <a:off x="0" y="3175"/>
            <a:ext cx="9144000" cy="762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400"/>
              <a:buFont typeface="Arial"/>
              <a:buNone/>
            </a:pPr>
            <a:r>
              <a:rPr b="1" i="0" lang="en-US" sz="4400" u="none">
                <a:solidFill>
                  <a:schemeClr val="lt1"/>
                </a:solidFill>
                <a:latin typeface="Arial"/>
                <a:ea typeface="Arial"/>
                <a:cs typeface="Arial"/>
                <a:sym typeface="Arial"/>
              </a:rPr>
              <a:t>Bienvenue </a:t>
            </a:r>
            <a:r>
              <a:rPr b="1" i="0" lang="en-US" sz="2400" u="none">
                <a:solidFill>
                  <a:schemeClr val="lt1"/>
                </a:solidFill>
                <a:latin typeface="Arial"/>
                <a:ea typeface="Arial"/>
                <a:cs typeface="Arial"/>
                <a:sym typeface="Arial"/>
              </a:rPr>
              <a:t>●</a:t>
            </a:r>
            <a:r>
              <a:rPr b="1" i="0" lang="en-US" sz="4400" u="none">
                <a:solidFill>
                  <a:schemeClr val="lt1"/>
                </a:solidFill>
                <a:latin typeface="Arial"/>
                <a:ea typeface="Arial"/>
                <a:cs typeface="Arial"/>
                <a:sym typeface="Arial"/>
              </a:rPr>
              <a:t> Welcome</a:t>
            </a:r>
            <a:endParaRPr/>
          </a:p>
        </p:txBody>
      </p:sp>
      <p:pic>
        <p:nvPicPr>
          <p:cNvPr id="39" name="Google Shape;39;p4"/>
          <p:cNvPicPr preferRelativeResize="0"/>
          <p:nvPr/>
        </p:nvPicPr>
        <p:blipFill rotWithShape="1">
          <a:blip r:embed="rId5">
            <a:alphaModFix/>
          </a:blip>
          <a:srcRect b="0" l="0" r="0" t="0"/>
          <a:stretch/>
        </p:blipFill>
        <p:spPr>
          <a:xfrm>
            <a:off x="2627312" y="2590800"/>
            <a:ext cx="4105275" cy="24939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grpSp>
        <p:nvGrpSpPr>
          <p:cNvPr id="136" name="Google Shape;136;p13"/>
          <p:cNvGrpSpPr/>
          <p:nvPr/>
        </p:nvGrpSpPr>
        <p:grpSpPr>
          <a:xfrm>
            <a:off x="0" y="-26987"/>
            <a:ext cx="9144000" cy="6911975"/>
            <a:chOff x="0" y="-17"/>
            <a:chExt cx="5760" cy="4354"/>
          </a:xfrm>
        </p:grpSpPr>
        <p:pic>
          <p:nvPicPr>
            <p:cNvPr id="137" name="Google Shape;137;p13"/>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38" name="Google Shape;138;p13"/>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39" name="Google Shape;139;p13"/>
          <p:cNvSpPr txBox="1"/>
          <p:nvPr/>
        </p:nvSpPr>
        <p:spPr>
          <a:xfrm>
            <a:off x="3276600" y="2438400"/>
            <a:ext cx="5867400" cy="2563812"/>
          </a:xfrm>
          <a:prstGeom prst="rect">
            <a:avLst/>
          </a:prstGeom>
          <a:noFill/>
          <a:ln>
            <a:noFill/>
          </a:ln>
        </p:spPr>
        <p:txBody>
          <a:bodyPr anchorCtr="0" anchor="ctr" bIns="45700" lIns="91425" spcFirstLastPara="1" rIns="91425" wrap="square" tIns="45700">
            <a:spAutoFit/>
          </a:bodyPr>
          <a:lstStyle/>
          <a:p>
            <a:pPr indent="-271462" lvl="0" marL="446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Identity is built gradually, one little action at a time.</a:t>
            </a:r>
            <a:br>
              <a:rPr b="0" i="0" lang="en-US" sz="1800" u="none">
                <a:solidFill>
                  <a:schemeClr val="lt1"/>
                </a:solidFill>
                <a:latin typeface="Arial"/>
                <a:ea typeface="Arial"/>
                <a:cs typeface="Arial"/>
                <a:sym typeface="Arial"/>
              </a:rPr>
            </a:br>
            <a:endParaRPr/>
          </a:p>
          <a:p>
            <a:pPr indent="-271462" lvl="0" marL="446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Creating a home where French occupies an</a:t>
            </a:r>
            <a:endParaRPr/>
          </a:p>
          <a:p>
            <a:pPr indent="-271462" lvl="0" marL="446087"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important place is also something that develops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progressively – you just have to think big! </a:t>
            </a:r>
            <a:br>
              <a:rPr b="0" i="0" lang="en-US" sz="1800" u="none">
                <a:solidFill>
                  <a:schemeClr val="dk1"/>
                </a:solidFill>
                <a:latin typeface="Arial"/>
                <a:ea typeface="Arial"/>
                <a:cs typeface="Arial"/>
                <a:sym typeface="Arial"/>
              </a:rPr>
            </a:br>
            <a:endParaRPr/>
          </a:p>
          <a:p>
            <a:pPr indent="-271462" lvl="0" marL="446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One little action at a time, or something</a:t>
            </a:r>
            <a:endParaRPr/>
          </a:p>
          <a:p>
            <a:pPr indent="-271462" lvl="0" marL="446087"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small every day, contributes to this goal, it’s elementary!</a:t>
            </a:r>
            <a:r>
              <a:rPr b="1" i="0" lang="en-US" sz="1800" u="none">
                <a:solidFill>
                  <a:srgbClr val="DD7F21"/>
                </a:solidFill>
                <a:latin typeface="Arial"/>
                <a:ea typeface="Arial"/>
                <a:cs typeface="Arial"/>
                <a:sym typeface="Arial"/>
              </a:rPr>
              <a:t> </a:t>
            </a:r>
            <a:endParaRPr/>
          </a:p>
        </p:txBody>
      </p:sp>
      <p:sp>
        <p:nvSpPr>
          <p:cNvPr id="140" name="Google Shape;140;p13"/>
          <p:cNvSpPr txBox="1"/>
          <p:nvPr/>
        </p:nvSpPr>
        <p:spPr>
          <a:xfrm>
            <a:off x="180975" y="5164137"/>
            <a:ext cx="8963025" cy="641350"/>
          </a:xfrm>
          <a:prstGeom prst="rect">
            <a:avLst/>
          </a:prstGeom>
          <a:noFill/>
          <a:ln>
            <a:noFill/>
          </a:ln>
        </p:spPr>
        <p:txBody>
          <a:bodyPr anchorCtr="0" anchor="ctr" bIns="45700" lIns="91425" spcFirstLastPara="1" rIns="91425" wrap="square" tIns="45700">
            <a:spAutoFit/>
          </a:bodyPr>
          <a:lstStyle/>
          <a:p>
            <a:pPr indent="-29209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This is what we’re going to talk about, and the guide entitled </a:t>
            </a:r>
            <a:r>
              <a:rPr b="0" i="1" lang="en-US" sz="1800" u="none">
                <a:solidFill>
                  <a:schemeClr val="dk1"/>
                </a:solidFill>
                <a:latin typeface="Arial"/>
                <a:ea typeface="Arial"/>
                <a:cs typeface="Arial"/>
                <a:sym typeface="Arial"/>
              </a:rPr>
              <a:t>Dream Big, it’s elementary!</a:t>
            </a:r>
            <a:r>
              <a:rPr b="0" i="0" lang="en-US" sz="1800" u="none">
                <a:solidFill>
                  <a:schemeClr val="dk1"/>
                </a:solidFill>
                <a:latin typeface="Arial"/>
                <a:ea typeface="Arial"/>
                <a:cs typeface="Arial"/>
                <a:sym typeface="Arial"/>
              </a:rPr>
              <a:t> will support you in this process.  </a:t>
            </a:r>
            <a:endParaRPr/>
          </a:p>
        </p:txBody>
      </p:sp>
      <p:sp>
        <p:nvSpPr>
          <p:cNvPr id="141" name="Google Shape;141;p13"/>
          <p:cNvSpPr txBox="1"/>
          <p:nvPr/>
        </p:nvSpPr>
        <p:spPr>
          <a:xfrm>
            <a:off x="0" y="25400"/>
            <a:ext cx="9144000" cy="8826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C’est élémentaire!</a:t>
            </a:r>
            <a:endParaRPr/>
          </a:p>
          <a:p>
            <a:pPr indent="0" lvl="0" marL="0" marR="0" rtl="0" algn="ctr">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It’s elementary!</a:t>
            </a:r>
            <a:endParaRPr/>
          </a:p>
        </p:txBody>
      </p:sp>
      <p:pic>
        <p:nvPicPr>
          <p:cNvPr id="142" name="Google Shape;142;p13"/>
          <p:cNvPicPr preferRelativeResize="0"/>
          <p:nvPr/>
        </p:nvPicPr>
        <p:blipFill rotWithShape="1">
          <a:blip r:embed="rId5">
            <a:alphaModFix/>
          </a:blip>
          <a:srcRect b="0" l="0" r="0" t="0"/>
          <a:stretch/>
        </p:blipFill>
        <p:spPr>
          <a:xfrm>
            <a:off x="395287" y="2205037"/>
            <a:ext cx="3024187" cy="262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grpSp>
        <p:nvGrpSpPr>
          <p:cNvPr id="149" name="Google Shape;149;p14"/>
          <p:cNvGrpSpPr/>
          <p:nvPr/>
        </p:nvGrpSpPr>
        <p:grpSpPr>
          <a:xfrm>
            <a:off x="0" y="-26987"/>
            <a:ext cx="9144000" cy="6911975"/>
            <a:chOff x="0" y="-17"/>
            <a:chExt cx="5760" cy="4354"/>
          </a:xfrm>
        </p:grpSpPr>
        <p:pic>
          <p:nvPicPr>
            <p:cNvPr id="150" name="Google Shape;150;p14"/>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51" name="Google Shape;151;p14"/>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52" name="Google Shape;152;p14"/>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3" name="Google Shape;153;p14"/>
          <p:cNvSpPr txBox="1"/>
          <p:nvPr/>
        </p:nvSpPr>
        <p:spPr>
          <a:xfrm>
            <a:off x="0" y="17462"/>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Pourquoi l’éducation en français?</a:t>
            </a:r>
            <a:br>
              <a:rPr b="1" i="0" lang="en-US" sz="28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Why a French education?</a:t>
            </a:r>
            <a:endParaRPr/>
          </a:p>
        </p:txBody>
      </p:sp>
      <p:sp>
        <p:nvSpPr>
          <p:cNvPr id="154" name="Google Shape;154;p14"/>
          <p:cNvSpPr txBox="1"/>
          <p:nvPr/>
        </p:nvSpPr>
        <p:spPr>
          <a:xfrm>
            <a:off x="179387" y="1574800"/>
            <a:ext cx="8964612" cy="53101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In the French-language school, the child learns – </a:t>
            </a:r>
            <a:endParaRPr/>
          </a:p>
          <a:p>
            <a:pPr indent="-285750" lvl="0" marL="28575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as in the other schools – and also builds a </a:t>
            </a:r>
            <a:endParaRPr/>
          </a:p>
          <a:p>
            <a:pPr indent="-285750" lvl="0" marL="28575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Francophone identity.</a:t>
            </a:r>
            <a:endParaRPr/>
          </a:p>
          <a:p>
            <a:pPr indent="-285750" lvl="0" marL="28575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curriculum focuses on the child’s Francophone </a:t>
            </a:r>
            <a:endParaRPr/>
          </a:p>
          <a:p>
            <a:pPr indent="-285750" lvl="0" marL="28575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heritage which is integrated into all subjects.</a:t>
            </a:r>
            <a:endParaRPr/>
          </a:p>
          <a:p>
            <a:pPr indent="-285750" lvl="0" marL="28575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school is often the only environment where all</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activities are carried out in French. In the French-language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school, we live in French, we reflect on the place French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holds in our lives, and we take action to ensure that it thrives around us.</a:t>
            </a:r>
            <a:endParaRPr/>
          </a:p>
          <a:p>
            <a:pPr indent="-285750" lvl="0" marL="28575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Several studies have shown that results in English in French-language schools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that children of exogamous families attend are often superior to those in English…</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in English-language schools.</a:t>
            </a:r>
            <a:endParaRPr/>
          </a:p>
          <a:p>
            <a:pPr indent="-285750" lvl="0" marL="28575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school, the home, child care programs and other community groups work together so that the child can become proud of his two languages.</a:t>
            </a:r>
            <a:br>
              <a:rPr b="0" i="0" lang="en-US" sz="1800" u="none">
                <a:solidFill>
                  <a:schemeClr val="dk1"/>
                </a:solidFill>
                <a:latin typeface="Arial"/>
                <a:ea typeface="Arial"/>
                <a:cs typeface="Arial"/>
                <a:sym typeface="Arial"/>
              </a:rPr>
            </a:br>
            <a:endParaRPr/>
          </a:p>
        </p:txBody>
      </p:sp>
      <p:pic>
        <p:nvPicPr>
          <p:cNvPr id="155" name="Google Shape;155;p14"/>
          <p:cNvPicPr preferRelativeResize="0"/>
          <p:nvPr/>
        </p:nvPicPr>
        <p:blipFill rotWithShape="1">
          <a:blip r:embed="rId5">
            <a:alphaModFix/>
          </a:blip>
          <a:srcRect b="0" l="0" r="0" t="0"/>
          <a:stretch/>
        </p:blipFill>
        <p:spPr>
          <a:xfrm>
            <a:off x="6294437" y="1843087"/>
            <a:ext cx="2374900" cy="2449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grpSp>
        <p:nvGrpSpPr>
          <p:cNvPr id="162" name="Google Shape;162;p15"/>
          <p:cNvGrpSpPr/>
          <p:nvPr/>
        </p:nvGrpSpPr>
        <p:grpSpPr>
          <a:xfrm>
            <a:off x="0" y="-26987"/>
            <a:ext cx="9144000" cy="6911975"/>
            <a:chOff x="0" y="-17"/>
            <a:chExt cx="5760" cy="4354"/>
          </a:xfrm>
        </p:grpSpPr>
        <p:pic>
          <p:nvPicPr>
            <p:cNvPr id="163" name="Google Shape;163;p15"/>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64" name="Google Shape;164;p15"/>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65" name="Google Shape;165;p15"/>
          <p:cNvSpPr txBox="1"/>
          <p:nvPr/>
        </p:nvSpPr>
        <p:spPr>
          <a:xfrm>
            <a:off x="0" y="2568575"/>
            <a:ext cx="4932362" cy="2289175"/>
          </a:xfrm>
          <a:prstGeom prst="rect">
            <a:avLst/>
          </a:prstGeom>
          <a:noFill/>
          <a:ln>
            <a:noFill/>
          </a:ln>
        </p:spPr>
        <p:txBody>
          <a:bodyPr anchorCtr="0" anchor="ctr" bIns="45700" lIns="91425" spcFirstLastPara="1" rIns="91425" wrap="square" tIns="45700">
            <a:spAutoFit/>
          </a:bodyPr>
          <a:lstStyle/>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parent is the child’s first role model </a:t>
            </a:r>
            <a:br>
              <a:rPr b="0" i="0" lang="en-US" sz="1800" u="none">
                <a:solidFill>
                  <a:schemeClr val="dk1"/>
                </a:solidFill>
                <a:latin typeface="Arial"/>
                <a:ea typeface="Arial"/>
                <a:cs typeface="Arial"/>
                <a:sym typeface="Arial"/>
              </a:rPr>
            </a:br>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Your actions and words as a parent reveal what is important to you</a:t>
            </a:r>
            <a:endParaRPr/>
          </a:p>
          <a:p>
            <a:pPr indent="-290512" lvl="0" marL="688975"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What are your family’s values?  Education? Respect? Politeness?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What about the French language? </a:t>
            </a:r>
            <a:endParaRPr/>
          </a:p>
        </p:txBody>
      </p:sp>
      <p:sp>
        <p:nvSpPr>
          <p:cNvPr id="166" name="Google Shape;166;p15"/>
          <p:cNvSpPr txBox="1"/>
          <p:nvPr/>
        </p:nvSpPr>
        <p:spPr>
          <a:xfrm>
            <a:off x="0" y="44450"/>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La famille : le milieu de vie essentiel</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The family: the child’s essential environment</a:t>
            </a:r>
            <a:endParaRPr/>
          </a:p>
        </p:txBody>
      </p:sp>
      <p:pic>
        <p:nvPicPr>
          <p:cNvPr id="167" name="Google Shape;167;p15"/>
          <p:cNvPicPr preferRelativeResize="0"/>
          <p:nvPr/>
        </p:nvPicPr>
        <p:blipFill rotWithShape="1">
          <a:blip r:embed="rId5">
            <a:alphaModFix/>
          </a:blip>
          <a:srcRect b="0" l="0" r="0" t="0"/>
          <a:stretch/>
        </p:blipFill>
        <p:spPr>
          <a:xfrm>
            <a:off x="5003800" y="2852737"/>
            <a:ext cx="3600450" cy="33353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grpSp>
        <p:nvGrpSpPr>
          <p:cNvPr id="174" name="Google Shape;174;p16"/>
          <p:cNvGrpSpPr/>
          <p:nvPr/>
        </p:nvGrpSpPr>
        <p:grpSpPr>
          <a:xfrm>
            <a:off x="0" y="-26987"/>
            <a:ext cx="9144000" cy="6911975"/>
            <a:chOff x="0" y="-17"/>
            <a:chExt cx="5760" cy="4354"/>
          </a:xfrm>
        </p:grpSpPr>
        <p:pic>
          <p:nvPicPr>
            <p:cNvPr id="175" name="Google Shape;175;p16"/>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76" name="Google Shape;176;p16"/>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77" name="Google Shape;177;p16"/>
          <p:cNvSpPr txBox="1"/>
          <p:nvPr/>
        </p:nvSpPr>
        <p:spPr>
          <a:xfrm>
            <a:off x="0" y="2008187"/>
            <a:ext cx="9144000" cy="2289175"/>
          </a:xfrm>
          <a:prstGeom prst="rect">
            <a:avLst/>
          </a:prstGeom>
          <a:noFill/>
          <a:ln>
            <a:noFill/>
          </a:ln>
        </p:spPr>
        <p:txBody>
          <a:bodyPr anchorCtr="0" anchor="ctr" bIns="45700" lIns="91425" spcFirstLastPara="1" rIns="91425" wrap="square" tIns="45700">
            <a:spAutoFit/>
          </a:bodyPr>
          <a:lstStyle/>
          <a:p>
            <a:pPr indent="-29209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Studies have shown that schools need help from the home if they are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to succeed in their minority-setting educational mission  </a:t>
            </a:r>
            <a:br>
              <a:rPr b="0" i="0" lang="en-US" sz="1800" u="none">
                <a:solidFill>
                  <a:schemeClr val="dk1"/>
                </a:solidFill>
                <a:latin typeface="Arial"/>
                <a:ea typeface="Arial"/>
                <a:cs typeface="Arial"/>
                <a:sym typeface="Arial"/>
              </a:rPr>
            </a:br>
            <a:endParaRPr/>
          </a:p>
          <a:p>
            <a:pPr indent="-29209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place of French in the home is one of the most important forms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of support </a:t>
            </a:r>
            <a:br>
              <a:rPr b="0" i="0" lang="en-US" sz="1800" u="none">
                <a:solidFill>
                  <a:schemeClr val="dk1"/>
                </a:solidFill>
                <a:latin typeface="Arial"/>
                <a:ea typeface="Arial"/>
                <a:cs typeface="Arial"/>
                <a:sym typeface="Arial"/>
              </a:rPr>
            </a:br>
            <a:endParaRPr/>
          </a:p>
          <a:p>
            <a:pPr indent="-29209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When the school and the family work together,</a:t>
            </a:r>
            <a:endParaRPr/>
          </a:p>
          <a:p>
            <a:pPr indent="-292099" lvl="0" marL="690562"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everything makes sense to the child</a:t>
            </a:r>
            <a:endParaRPr/>
          </a:p>
        </p:txBody>
      </p:sp>
      <p:sp>
        <p:nvSpPr>
          <p:cNvPr id="178" name="Google Shape;178;p16"/>
          <p:cNvSpPr txBox="1"/>
          <p:nvPr/>
        </p:nvSpPr>
        <p:spPr>
          <a:xfrm>
            <a:off x="0" y="17462"/>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L’école et la famille : des partenaires</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The school and the family: partners</a:t>
            </a:r>
            <a:endParaRPr/>
          </a:p>
        </p:txBody>
      </p:sp>
      <p:pic>
        <p:nvPicPr>
          <p:cNvPr id="179" name="Google Shape;179;p16"/>
          <p:cNvPicPr preferRelativeResize="0"/>
          <p:nvPr/>
        </p:nvPicPr>
        <p:blipFill rotWithShape="1">
          <a:blip r:embed="rId5">
            <a:alphaModFix/>
          </a:blip>
          <a:srcRect b="0" l="0" r="0" t="0"/>
          <a:stretch/>
        </p:blipFill>
        <p:spPr>
          <a:xfrm>
            <a:off x="4716462" y="3589337"/>
            <a:ext cx="4032250" cy="3079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grpSp>
        <p:nvGrpSpPr>
          <p:cNvPr id="186" name="Google Shape;186;p17"/>
          <p:cNvGrpSpPr/>
          <p:nvPr/>
        </p:nvGrpSpPr>
        <p:grpSpPr>
          <a:xfrm>
            <a:off x="0" y="-26987"/>
            <a:ext cx="9144000" cy="6911975"/>
            <a:chOff x="0" y="-17"/>
            <a:chExt cx="5760" cy="4354"/>
          </a:xfrm>
        </p:grpSpPr>
        <p:pic>
          <p:nvPicPr>
            <p:cNvPr id="187" name="Google Shape;187;p17"/>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88" name="Google Shape;188;p17"/>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89" name="Google Shape;189;p17"/>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0" name="Google Shape;190;p17"/>
          <p:cNvSpPr txBox="1"/>
          <p:nvPr/>
        </p:nvSpPr>
        <p:spPr>
          <a:xfrm>
            <a:off x="0" y="17462"/>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1" lang="en-US" sz="2800" u="none">
                <a:solidFill>
                  <a:schemeClr val="lt1"/>
                </a:solidFill>
                <a:latin typeface="Arial"/>
                <a:ea typeface="Arial"/>
                <a:cs typeface="Arial"/>
                <a:sym typeface="Arial"/>
              </a:rPr>
              <a:t>Voir grand, c’est élémentaire! </a:t>
            </a:r>
            <a:br>
              <a:rPr b="1" i="1" lang="en-US" sz="2800" u="none">
                <a:solidFill>
                  <a:schemeClr val="lt1"/>
                </a:solidFill>
                <a:latin typeface="Arial"/>
                <a:ea typeface="Arial"/>
                <a:cs typeface="Arial"/>
                <a:sym typeface="Arial"/>
              </a:rPr>
            </a:br>
            <a:r>
              <a:rPr b="1" i="1" lang="en-US" sz="2800" u="none">
                <a:solidFill>
                  <a:schemeClr val="lt1"/>
                </a:solidFill>
                <a:latin typeface="Arial"/>
                <a:ea typeface="Arial"/>
                <a:cs typeface="Arial"/>
                <a:sym typeface="Arial"/>
              </a:rPr>
              <a:t>Dream Big, it’s elementary!</a:t>
            </a:r>
            <a:endParaRPr/>
          </a:p>
        </p:txBody>
      </p:sp>
      <p:grpSp>
        <p:nvGrpSpPr>
          <p:cNvPr id="191" name="Google Shape;191;p17"/>
          <p:cNvGrpSpPr/>
          <p:nvPr/>
        </p:nvGrpSpPr>
        <p:grpSpPr>
          <a:xfrm>
            <a:off x="1692275" y="5157787"/>
            <a:ext cx="5543549" cy="1430337"/>
            <a:chOff x="703" y="2942"/>
            <a:chExt cx="4354" cy="1124"/>
          </a:xfrm>
        </p:grpSpPr>
        <p:sp>
          <p:nvSpPr>
            <p:cNvPr id="192" name="Google Shape;192;p17"/>
            <p:cNvSpPr/>
            <p:nvPr/>
          </p:nvSpPr>
          <p:spPr>
            <a:xfrm>
              <a:off x="3198" y="2942"/>
              <a:ext cx="1859" cy="1124"/>
            </a:xfrm>
            <a:prstGeom prst="wedgeEllipseCallout">
              <a:avLst>
                <a:gd fmla="val -349" name="adj1"/>
                <a:gd fmla="val 23810" name="adj2"/>
              </a:avLst>
            </a:prstGeom>
            <a:solidFill>
              <a:srgbClr val="FF9900"/>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3" name="Google Shape;193;p17"/>
            <p:cNvSpPr/>
            <p:nvPr/>
          </p:nvSpPr>
          <p:spPr>
            <a:xfrm rot="10800000">
              <a:off x="703" y="3015"/>
              <a:ext cx="1633" cy="1050"/>
            </a:xfrm>
            <a:prstGeom prst="wedgeEllipseCallout">
              <a:avLst>
                <a:gd fmla="val -2024" name="adj1"/>
                <a:gd fmla="val -2675" name="adj2"/>
              </a:avLst>
            </a:prstGeom>
            <a:solidFill>
              <a:srgbClr val="FF6600"/>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94" name="Google Shape;194;p17"/>
          <p:cNvSpPr txBox="1"/>
          <p:nvPr/>
        </p:nvSpPr>
        <p:spPr>
          <a:xfrm>
            <a:off x="0" y="1595437"/>
            <a:ext cx="9144000" cy="3417887"/>
          </a:xfrm>
          <a:prstGeom prst="rect">
            <a:avLst/>
          </a:prstGeom>
          <a:noFill/>
          <a:ln>
            <a:noFill/>
          </a:ln>
        </p:spPr>
        <p:txBody>
          <a:bodyPr anchorCtr="0" anchor="ctr" bIns="45700" lIns="91425" spcFirstLastPara="1" rIns="91425" wrap="square" tIns="45700">
            <a:spAutoFit/>
          </a:bodyPr>
          <a:lstStyle/>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Proposes an identity-building guide for the home</a:t>
            </a:r>
            <a:br>
              <a:rPr b="0" i="0" lang="en-US" sz="1800" u="none">
                <a:solidFill>
                  <a:schemeClr val="dk1"/>
                </a:solidFill>
                <a:latin typeface="Arial"/>
                <a:ea typeface="Arial"/>
                <a:cs typeface="Arial"/>
                <a:sym typeface="Arial"/>
              </a:rPr>
            </a:br>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Addresses the child’s everyday life </a:t>
            </a:r>
            <a:br>
              <a:rPr b="0" i="0" lang="en-US" sz="1800" u="none">
                <a:solidFill>
                  <a:schemeClr val="dk1"/>
                </a:solidFill>
                <a:latin typeface="Arial"/>
                <a:ea typeface="Arial"/>
                <a:cs typeface="Arial"/>
                <a:sym typeface="Arial"/>
              </a:rPr>
            </a:br>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Suggests giving an increasingly important place to French in the home </a:t>
            </a:r>
            <a:br>
              <a:rPr b="0" i="0" lang="en-US" sz="1800" u="none">
                <a:solidFill>
                  <a:schemeClr val="dk1"/>
                </a:solidFill>
                <a:latin typeface="Arial"/>
                <a:ea typeface="Arial"/>
                <a:cs typeface="Arial"/>
                <a:sym typeface="Arial"/>
              </a:rPr>
            </a:br>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Helps the Francophone parent focus on certain activities</a:t>
            </a:r>
            <a:endParaRPr/>
          </a:p>
          <a:p>
            <a:pPr indent="-176212" lvl="0" marL="688975"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Helps the Anglophone parent nurture French wihin his family and participate in his child’s learning in French</a:t>
            </a:r>
            <a:endParaRPr/>
          </a:p>
          <a:p>
            <a:pPr indent="-290512" lvl="0" marL="688975"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Encourages dialogue between the parents for the good of their child</a:t>
            </a:r>
            <a:r>
              <a:rPr b="0" i="0" lang="en-US" sz="2000" u="none">
                <a:solidFill>
                  <a:schemeClr val="dk1"/>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grpSp>
        <p:nvGrpSpPr>
          <p:cNvPr id="201" name="Google Shape;201;p18"/>
          <p:cNvGrpSpPr/>
          <p:nvPr/>
        </p:nvGrpSpPr>
        <p:grpSpPr>
          <a:xfrm>
            <a:off x="0" y="-26987"/>
            <a:ext cx="9144000" cy="6911975"/>
            <a:chOff x="0" y="-17"/>
            <a:chExt cx="5760" cy="4354"/>
          </a:xfrm>
        </p:grpSpPr>
        <p:pic>
          <p:nvPicPr>
            <p:cNvPr id="202" name="Google Shape;202;p18"/>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203" name="Google Shape;203;p18"/>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204" name="Google Shape;204;p18"/>
          <p:cNvSpPr txBox="1"/>
          <p:nvPr/>
        </p:nvSpPr>
        <p:spPr>
          <a:xfrm>
            <a:off x="3206750" y="2449512"/>
            <a:ext cx="5937250" cy="915987"/>
          </a:xfrm>
          <a:prstGeom prst="rect">
            <a:avLst/>
          </a:prstGeom>
          <a:noFill/>
          <a:ln>
            <a:noFill/>
          </a:ln>
        </p:spPr>
        <p:txBody>
          <a:bodyPr anchorCtr="0" anchor="ctr" bIns="45700" lIns="91425" spcFirstLastPara="1" rIns="91425" wrap="square" tIns="45700">
            <a:spAutoFit/>
          </a:bodyPr>
          <a:lstStyle/>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guide is not a translation.</a:t>
            </a:r>
            <a:br>
              <a:rPr b="0" i="0" lang="en-US" sz="1800" u="none">
                <a:solidFill>
                  <a:schemeClr val="dk1"/>
                </a:solidFill>
                <a:latin typeface="Arial"/>
                <a:ea typeface="Arial"/>
                <a:cs typeface="Arial"/>
                <a:sym typeface="Arial"/>
              </a:rPr>
            </a:br>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French side is for the Francophone parents.</a:t>
            </a:r>
            <a:endParaRPr/>
          </a:p>
        </p:txBody>
      </p:sp>
      <p:sp>
        <p:nvSpPr>
          <p:cNvPr id="205" name="Google Shape;205;p18"/>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6" name="Google Shape;206;p18"/>
          <p:cNvSpPr txBox="1"/>
          <p:nvPr/>
        </p:nvSpPr>
        <p:spPr>
          <a:xfrm>
            <a:off x="0" y="44450"/>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Un côté en français et un côté en anglais</a:t>
            </a:r>
            <a:br>
              <a:rPr b="1" i="0" lang="en-US" sz="28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Two sides: one in French, one in English</a:t>
            </a:r>
            <a:endParaRPr/>
          </a:p>
        </p:txBody>
      </p:sp>
      <p:sp>
        <p:nvSpPr>
          <p:cNvPr id="207" name="Google Shape;207;p18"/>
          <p:cNvSpPr txBox="1"/>
          <p:nvPr/>
        </p:nvSpPr>
        <p:spPr>
          <a:xfrm>
            <a:off x="34925" y="4467225"/>
            <a:ext cx="5834062" cy="1770062"/>
          </a:xfrm>
          <a:prstGeom prst="rect">
            <a:avLst/>
          </a:prstGeom>
          <a:noFill/>
          <a:ln>
            <a:noFill/>
          </a:ln>
        </p:spPr>
        <p:txBody>
          <a:bodyPr anchorCtr="0" anchor="t" bIns="45700" lIns="91425" spcFirstLastPara="1" rIns="91425" wrap="square" tIns="45700">
            <a:spAutoFit/>
          </a:bodyPr>
          <a:lstStyle/>
          <a:p>
            <a:pPr indent="-29209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English side deals with the same topics,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but from the Anglophone parent’s point of view.</a:t>
            </a:r>
            <a:endParaRPr/>
          </a:p>
          <a:p>
            <a:pPr indent="-292099" lvl="0" marL="690562"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9209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topics always appear on the same pages, with French on one side and English on the other.</a:t>
            </a:r>
            <a:r>
              <a:rPr b="0" i="0" lang="en-US" sz="2000" u="none">
                <a:solidFill>
                  <a:schemeClr val="dk1"/>
                </a:solidFill>
                <a:latin typeface="Arial"/>
                <a:ea typeface="Arial"/>
                <a:cs typeface="Arial"/>
                <a:sym typeface="Arial"/>
              </a:rPr>
              <a:t>  </a:t>
            </a:r>
            <a:endParaRPr/>
          </a:p>
        </p:txBody>
      </p:sp>
      <p:pic>
        <p:nvPicPr>
          <p:cNvPr id="208" name="Google Shape;208;p18"/>
          <p:cNvPicPr preferRelativeResize="0"/>
          <p:nvPr/>
        </p:nvPicPr>
        <p:blipFill rotWithShape="1">
          <a:blip r:embed="rId5">
            <a:alphaModFix/>
          </a:blip>
          <a:srcRect b="0" l="0" r="0" t="0"/>
          <a:stretch/>
        </p:blipFill>
        <p:spPr>
          <a:xfrm>
            <a:off x="611187" y="1844675"/>
            <a:ext cx="2592387" cy="2135187"/>
          </a:xfrm>
          <a:prstGeom prst="rect">
            <a:avLst/>
          </a:prstGeom>
          <a:noFill/>
          <a:ln cap="flat" cmpd="sng" w="19050">
            <a:solidFill>
              <a:schemeClr val="dk1"/>
            </a:solidFill>
            <a:prstDash val="solid"/>
            <a:miter lim="800000"/>
            <a:headEnd len="sm" w="sm" type="none"/>
            <a:tailEnd len="sm" w="sm" type="none"/>
          </a:ln>
          <a:effectLst>
            <a:outerShdw blurRad="63500" dir="8100000" dist="107763">
              <a:srgbClr val="C86419">
                <a:alpha val="49803"/>
              </a:srgbClr>
            </a:outerShdw>
          </a:effectLst>
        </p:spPr>
      </p:pic>
      <p:pic>
        <p:nvPicPr>
          <p:cNvPr id="209" name="Google Shape;209;p18"/>
          <p:cNvPicPr preferRelativeResize="0"/>
          <p:nvPr/>
        </p:nvPicPr>
        <p:blipFill rotWithShape="1">
          <a:blip r:embed="rId6">
            <a:alphaModFix/>
          </a:blip>
          <a:srcRect b="0" l="0" r="0" t="0"/>
          <a:stretch/>
        </p:blipFill>
        <p:spPr>
          <a:xfrm>
            <a:off x="6084887" y="4030662"/>
            <a:ext cx="2592387" cy="2135187"/>
          </a:xfrm>
          <a:prstGeom prst="rect">
            <a:avLst/>
          </a:prstGeom>
          <a:noFill/>
          <a:ln cap="flat" cmpd="sng" w="19050">
            <a:solidFill>
              <a:schemeClr val="dk1"/>
            </a:solidFill>
            <a:prstDash val="solid"/>
            <a:miter lim="800000"/>
            <a:headEnd len="sm" w="sm" type="none"/>
            <a:tailEnd len="sm" w="sm" type="none"/>
          </a:ln>
          <a:effectLst>
            <a:outerShdw blurRad="63500" dir="8100000" dist="107763">
              <a:srgbClr val="C86419">
                <a:alpha val="4980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id="216" name="Google Shape;216;p19"/>
          <p:cNvPicPr preferRelativeResize="0"/>
          <p:nvPr/>
        </p:nvPicPr>
        <p:blipFill rotWithShape="1">
          <a:blip r:embed="rId3">
            <a:alphaModFix/>
          </a:blip>
          <a:srcRect b="0" l="0" r="0" t="0"/>
          <a:stretch/>
        </p:blipFill>
        <p:spPr>
          <a:xfrm>
            <a:off x="0" y="0"/>
            <a:ext cx="9144000" cy="6884987"/>
          </a:xfrm>
          <a:prstGeom prst="rect">
            <a:avLst/>
          </a:prstGeom>
          <a:noFill/>
          <a:ln>
            <a:noFill/>
          </a:ln>
        </p:spPr>
      </p:pic>
      <p:pic>
        <p:nvPicPr>
          <p:cNvPr id="217" name="Google Shape;217;p19"/>
          <p:cNvPicPr preferRelativeResize="0"/>
          <p:nvPr/>
        </p:nvPicPr>
        <p:blipFill rotWithShape="1">
          <a:blip r:embed="rId4">
            <a:alphaModFix/>
          </a:blip>
          <a:srcRect b="0" l="0" r="0" t="0"/>
          <a:stretch/>
        </p:blipFill>
        <p:spPr>
          <a:xfrm rot="-600000">
            <a:off x="684212" y="765175"/>
            <a:ext cx="4176712" cy="3440112"/>
          </a:xfrm>
          <a:prstGeom prst="rect">
            <a:avLst/>
          </a:prstGeom>
          <a:noFill/>
          <a:ln cap="flat" cmpd="sng" w="19050">
            <a:solidFill>
              <a:schemeClr val="dk1"/>
            </a:solidFill>
            <a:prstDash val="solid"/>
            <a:miter lim="800000"/>
            <a:headEnd len="sm" w="sm" type="none"/>
            <a:tailEnd len="sm" w="sm" type="none"/>
          </a:ln>
          <a:effectLst>
            <a:outerShdw blurRad="63500" dir="8100000" dist="107763">
              <a:srgbClr val="C86419">
                <a:alpha val="49803"/>
              </a:srgbClr>
            </a:outerShdw>
          </a:effectLst>
        </p:spPr>
      </p:pic>
      <p:pic>
        <p:nvPicPr>
          <p:cNvPr id="218" name="Google Shape;218;p19"/>
          <p:cNvPicPr preferRelativeResize="0"/>
          <p:nvPr/>
        </p:nvPicPr>
        <p:blipFill rotWithShape="1">
          <a:blip r:embed="rId5">
            <a:alphaModFix/>
          </a:blip>
          <a:srcRect b="0" l="0" r="0" t="0"/>
          <a:stretch/>
        </p:blipFill>
        <p:spPr>
          <a:xfrm rot="600000">
            <a:off x="4284662" y="2636837"/>
            <a:ext cx="4176712" cy="3440112"/>
          </a:xfrm>
          <a:prstGeom prst="rect">
            <a:avLst/>
          </a:prstGeom>
          <a:noFill/>
          <a:ln cap="flat" cmpd="sng" w="19050">
            <a:solidFill>
              <a:schemeClr val="dk1"/>
            </a:solidFill>
            <a:prstDash val="solid"/>
            <a:miter lim="800000"/>
            <a:headEnd len="sm" w="sm" type="none"/>
            <a:tailEnd len="sm" w="sm" type="none"/>
          </a:ln>
          <a:effectLst>
            <a:outerShdw blurRad="63500" dir="8100000" dist="107763">
              <a:srgbClr val="C86419">
                <a:alpha val="4980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grpSp>
        <p:nvGrpSpPr>
          <p:cNvPr id="225" name="Google Shape;225;p20"/>
          <p:cNvGrpSpPr/>
          <p:nvPr/>
        </p:nvGrpSpPr>
        <p:grpSpPr>
          <a:xfrm>
            <a:off x="0" y="-26987"/>
            <a:ext cx="9144000" cy="6911975"/>
            <a:chOff x="0" y="-17"/>
            <a:chExt cx="5760" cy="4354"/>
          </a:xfrm>
        </p:grpSpPr>
        <p:pic>
          <p:nvPicPr>
            <p:cNvPr id="226" name="Google Shape;226;p20"/>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227" name="Google Shape;227;p20"/>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228" name="Google Shape;228;p20"/>
          <p:cNvSpPr txBox="1"/>
          <p:nvPr/>
        </p:nvSpPr>
        <p:spPr>
          <a:xfrm>
            <a:off x="0" y="2024062"/>
            <a:ext cx="9144000" cy="1190625"/>
          </a:xfrm>
          <a:prstGeom prst="rect">
            <a:avLst/>
          </a:prstGeom>
          <a:noFill/>
          <a:ln>
            <a:noFill/>
          </a:ln>
        </p:spPr>
        <p:txBody>
          <a:bodyPr anchorCtr="0" anchor="ctr" bIns="45700" lIns="91425" spcFirstLastPara="1" rIns="91425" wrap="square" tIns="45700">
            <a:spAutoFit/>
          </a:bodyPr>
          <a:lstStyle/>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Read the speech bubbles in the booklet.</a:t>
            </a:r>
            <a:endParaRPr/>
          </a:p>
          <a:p>
            <a:pPr indent="-176212" lvl="0" marL="688975"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90512"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Share with the group a quote that strikes you the most or to which you feel you can relate.</a:t>
            </a:r>
            <a:endParaRPr/>
          </a:p>
        </p:txBody>
      </p:sp>
      <p:sp>
        <p:nvSpPr>
          <p:cNvPr id="229" name="Google Shape;229;p20"/>
          <p:cNvSpPr txBox="1"/>
          <p:nvPr/>
        </p:nvSpPr>
        <p:spPr>
          <a:xfrm>
            <a:off x="0" y="17462"/>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Explorer le guide </a:t>
            </a:r>
            <a:br>
              <a:rPr b="1" i="0" lang="en-US" sz="28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Explore the guide</a:t>
            </a:r>
            <a:endParaRPr/>
          </a:p>
        </p:txBody>
      </p:sp>
      <p:pic>
        <p:nvPicPr>
          <p:cNvPr id="230" name="Google Shape;230;p20"/>
          <p:cNvPicPr preferRelativeResize="0"/>
          <p:nvPr/>
        </p:nvPicPr>
        <p:blipFill rotWithShape="1">
          <a:blip r:embed="rId5">
            <a:alphaModFix/>
          </a:blip>
          <a:srcRect b="0" l="0" r="0" t="0"/>
          <a:stretch/>
        </p:blipFill>
        <p:spPr>
          <a:xfrm>
            <a:off x="2051050" y="3284537"/>
            <a:ext cx="5040312" cy="32400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pic>
        <p:nvPicPr>
          <p:cNvPr id="238" name="Google Shape;238;p21"/>
          <p:cNvPicPr preferRelativeResize="0"/>
          <p:nvPr/>
        </p:nvPicPr>
        <p:blipFill rotWithShape="1">
          <a:blip r:embed="rId3">
            <a:alphaModFix/>
          </a:blip>
          <a:srcRect b="0" l="0" r="0" t="0"/>
          <a:stretch/>
        </p:blipFill>
        <p:spPr>
          <a:xfrm>
            <a:off x="0" y="0"/>
            <a:ext cx="9251950" cy="6884987"/>
          </a:xfrm>
          <a:prstGeom prst="rect">
            <a:avLst/>
          </a:prstGeom>
          <a:noFill/>
          <a:ln>
            <a:noFill/>
          </a:ln>
        </p:spPr>
      </p:pic>
      <p:sp>
        <p:nvSpPr>
          <p:cNvPr id="239" name="Google Shape;239;p21"/>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240" name="Google Shape;240;p21"/>
          <p:cNvGrpSpPr/>
          <p:nvPr/>
        </p:nvGrpSpPr>
        <p:grpSpPr>
          <a:xfrm>
            <a:off x="1187450" y="692150"/>
            <a:ext cx="6911975" cy="5759450"/>
            <a:chOff x="612" y="482"/>
            <a:chExt cx="4354" cy="3628"/>
          </a:xfrm>
        </p:grpSpPr>
        <p:sp>
          <p:nvSpPr>
            <p:cNvPr id="241" name="Google Shape;241;p21"/>
            <p:cNvSpPr/>
            <p:nvPr/>
          </p:nvSpPr>
          <p:spPr>
            <a:xfrm rot="10800000">
              <a:off x="612" y="482"/>
              <a:ext cx="4309" cy="3628"/>
            </a:xfrm>
            <a:prstGeom prst="wedgeEllipseCallout">
              <a:avLst>
                <a:gd fmla="val 21700" name="adj1"/>
                <a:gd fmla="val 22993"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2" name="Google Shape;242;p21"/>
            <p:cNvSpPr txBox="1"/>
            <p:nvPr/>
          </p:nvSpPr>
          <p:spPr>
            <a:xfrm>
              <a:off x="657" y="888"/>
              <a:ext cx="4309" cy="254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J’avais pas pensé de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parler en français avec Justin</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quand il était petit mais quand il</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a commencé l’école française.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J’ai réalisé que peut-être, je devrais lui</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parler en français. J’ai commencé petit à</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petit puis maintenant, on se parle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seulement en français.</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J’pensais pas que c’était possible.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Avec Janelle, j’ai commencé à parler</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en français dès sa naissance.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Je suis très fière.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pic>
        <p:nvPicPr>
          <p:cNvPr id="250" name="Google Shape;250;p22"/>
          <p:cNvPicPr preferRelativeResize="0"/>
          <p:nvPr/>
        </p:nvPicPr>
        <p:blipFill rotWithShape="1">
          <a:blip r:embed="rId3">
            <a:alphaModFix/>
          </a:blip>
          <a:srcRect b="0" l="0" r="0" t="0"/>
          <a:stretch/>
        </p:blipFill>
        <p:spPr>
          <a:xfrm>
            <a:off x="0" y="0"/>
            <a:ext cx="9144000" cy="6884987"/>
          </a:xfrm>
          <a:prstGeom prst="rect">
            <a:avLst/>
          </a:prstGeom>
          <a:noFill/>
          <a:ln>
            <a:noFill/>
          </a:ln>
        </p:spPr>
      </p:pic>
      <p:grpSp>
        <p:nvGrpSpPr>
          <p:cNvPr id="251" name="Google Shape;251;p22"/>
          <p:cNvGrpSpPr/>
          <p:nvPr/>
        </p:nvGrpSpPr>
        <p:grpSpPr>
          <a:xfrm>
            <a:off x="468312" y="1484312"/>
            <a:ext cx="8315325" cy="3382962"/>
            <a:chOff x="295" y="935"/>
            <a:chExt cx="5238" cy="2131"/>
          </a:xfrm>
        </p:grpSpPr>
        <p:sp>
          <p:nvSpPr>
            <p:cNvPr id="252" name="Google Shape;252;p22"/>
            <p:cNvSpPr/>
            <p:nvPr/>
          </p:nvSpPr>
          <p:spPr>
            <a:xfrm>
              <a:off x="295" y="935"/>
              <a:ext cx="5238" cy="2131"/>
            </a:xfrm>
            <a:prstGeom prst="wedgeEllipseCallout">
              <a:avLst>
                <a:gd fmla="val 2577" name="adj1"/>
                <a:gd fmla="val 30429"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3" name="Google Shape;253;p22"/>
            <p:cNvSpPr txBox="1"/>
            <p:nvPr/>
          </p:nvSpPr>
          <p:spPr>
            <a:xfrm>
              <a:off x="703" y="1389"/>
              <a:ext cx="4301" cy="1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Over time I have come to really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understand the need for me to be very supportive of my partner. It is more than showing respect, it’s showing I care that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she is giving our kids the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French culture.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grpSp>
        <p:nvGrpSpPr>
          <p:cNvPr id="46" name="Google Shape;46;p5"/>
          <p:cNvGrpSpPr/>
          <p:nvPr/>
        </p:nvGrpSpPr>
        <p:grpSpPr>
          <a:xfrm>
            <a:off x="0" y="-26987"/>
            <a:ext cx="9144000" cy="6911975"/>
            <a:chOff x="0" y="-17"/>
            <a:chExt cx="5760" cy="4354"/>
          </a:xfrm>
        </p:grpSpPr>
        <p:pic>
          <p:nvPicPr>
            <p:cNvPr id="47" name="Google Shape;47;p5"/>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48" name="Google Shape;48;p5"/>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49" name="Google Shape;49;p5"/>
          <p:cNvSpPr txBox="1"/>
          <p:nvPr/>
        </p:nvSpPr>
        <p:spPr>
          <a:xfrm>
            <a:off x="0" y="1766887"/>
            <a:ext cx="9144000" cy="4486275"/>
          </a:xfrm>
          <a:prstGeom prst="rect">
            <a:avLst/>
          </a:prstGeom>
          <a:noFill/>
          <a:ln>
            <a:noFill/>
          </a:ln>
        </p:spPr>
        <p:txBody>
          <a:bodyPr anchorCtr="0" anchor="ctr" bIns="45700" lIns="91425" spcFirstLastPara="1" rIns="91425" wrap="square" tIns="45700">
            <a:spAutoFit/>
          </a:bodyPr>
          <a:lstStyle/>
          <a:p>
            <a:pPr indent="-271462"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Explore the identity-building guide </a:t>
            </a:r>
            <a:r>
              <a:rPr b="0" i="1" lang="en-US" sz="1800" u="none">
                <a:solidFill>
                  <a:schemeClr val="dk1"/>
                </a:solidFill>
                <a:latin typeface="Arial"/>
                <a:ea typeface="Arial"/>
                <a:cs typeface="Arial"/>
                <a:sym typeface="Arial"/>
              </a:rPr>
              <a:t>Voir grand / Dream Big</a:t>
            </a:r>
            <a:br>
              <a:rPr b="0" i="0" lang="en-US" sz="1800" u="none">
                <a:solidFill>
                  <a:schemeClr val="dk1"/>
                </a:solidFill>
                <a:latin typeface="Arial"/>
                <a:ea typeface="Arial"/>
                <a:cs typeface="Arial"/>
                <a:sym typeface="Arial"/>
              </a:rPr>
            </a:br>
            <a:endParaRPr/>
          </a:p>
          <a:p>
            <a:pPr indent="-271462"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See how each parent – Francophone and Anglophone – has a </a:t>
            </a:r>
            <a:endParaRPr/>
          </a:p>
          <a:p>
            <a:pPr indent="-271462" lvl="0" marL="573087"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role to play in their child’s identity building</a:t>
            </a:r>
            <a:br>
              <a:rPr b="0" i="0" lang="en-US" sz="1800" u="none">
                <a:solidFill>
                  <a:schemeClr val="dk1"/>
                </a:solidFill>
                <a:latin typeface="Arial"/>
                <a:ea typeface="Arial"/>
                <a:cs typeface="Arial"/>
                <a:sym typeface="Arial"/>
              </a:rPr>
            </a:br>
            <a:endParaRPr/>
          </a:p>
          <a:p>
            <a:pPr indent="-271462"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Identity building is leading children to feel that they are Francophone </a:t>
            </a:r>
            <a:endParaRPr/>
          </a:p>
          <a:p>
            <a:pPr indent="-271462" lvl="0" marL="573087"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and to give the French language an important place in their lives</a:t>
            </a:r>
            <a:endParaRPr/>
          </a:p>
          <a:p>
            <a:pPr indent="-271462" lvl="0" marL="573087"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71462"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We must talk about Francophone identity building because</a:t>
            </a:r>
            <a:endParaRPr/>
          </a:p>
          <a:p>
            <a:pPr indent="-271462" lvl="0" marL="573087"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English already occupies an important place in a minority setting</a:t>
            </a:r>
            <a:br>
              <a:rPr b="0" i="0" lang="en-US" sz="1800" u="none">
                <a:solidFill>
                  <a:schemeClr val="dk1"/>
                </a:solidFill>
                <a:latin typeface="Arial"/>
                <a:ea typeface="Arial"/>
                <a:cs typeface="Arial"/>
                <a:sym typeface="Arial"/>
              </a:rPr>
            </a:br>
            <a:endParaRPr/>
          </a:p>
          <a:p>
            <a:pPr indent="-271462"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Actions taken at home support children’s activities during the day</a:t>
            </a:r>
            <a:endParaRPr/>
          </a:p>
          <a:p>
            <a:pPr indent="-271462" lvl="0" marL="573087"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when they attend school</a:t>
            </a:r>
            <a:endParaRPr/>
          </a:p>
          <a:p>
            <a:pPr indent="-271462" lvl="0" marL="573087"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71462"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Understand that the family, the school and the Francophone community must work together to guide the child through the building of his Francophone identity.</a:t>
            </a:r>
            <a:endParaRPr/>
          </a:p>
        </p:txBody>
      </p:sp>
      <p:sp>
        <p:nvSpPr>
          <p:cNvPr id="50" name="Google Shape;50;p5"/>
          <p:cNvSpPr txBox="1"/>
          <p:nvPr/>
        </p:nvSpPr>
        <p:spPr>
          <a:xfrm>
            <a:off x="0" y="25400"/>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Objectifs de la soirée</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Goals for the evening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pic>
        <p:nvPicPr>
          <p:cNvPr id="261" name="Google Shape;261;p23"/>
          <p:cNvPicPr preferRelativeResize="0"/>
          <p:nvPr/>
        </p:nvPicPr>
        <p:blipFill rotWithShape="1">
          <a:blip r:embed="rId3">
            <a:alphaModFix/>
          </a:blip>
          <a:srcRect b="0" l="0" r="0" t="0"/>
          <a:stretch/>
        </p:blipFill>
        <p:spPr>
          <a:xfrm>
            <a:off x="0" y="0"/>
            <a:ext cx="9144000" cy="6884987"/>
          </a:xfrm>
          <a:prstGeom prst="rect">
            <a:avLst/>
          </a:prstGeom>
          <a:noFill/>
          <a:ln>
            <a:noFill/>
          </a:ln>
        </p:spPr>
      </p:pic>
      <p:sp>
        <p:nvSpPr>
          <p:cNvPr id="262" name="Google Shape;262;p23"/>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263" name="Google Shape;263;p23"/>
          <p:cNvGrpSpPr/>
          <p:nvPr/>
        </p:nvGrpSpPr>
        <p:grpSpPr>
          <a:xfrm>
            <a:off x="682625" y="836612"/>
            <a:ext cx="7777162" cy="4968875"/>
            <a:chOff x="294" y="572"/>
            <a:chExt cx="4899" cy="3130"/>
          </a:xfrm>
        </p:grpSpPr>
        <p:sp>
          <p:nvSpPr>
            <p:cNvPr id="264" name="Google Shape;264;p23"/>
            <p:cNvSpPr/>
            <p:nvPr/>
          </p:nvSpPr>
          <p:spPr>
            <a:xfrm rot="10800000">
              <a:off x="294" y="572"/>
              <a:ext cx="4899" cy="3130"/>
            </a:xfrm>
            <a:prstGeom prst="wedgeEllipseCallout">
              <a:avLst>
                <a:gd fmla="val 383" name="adj1"/>
                <a:gd fmla="val -3037"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p23"/>
            <p:cNvSpPr txBox="1"/>
            <p:nvPr/>
          </p:nvSpPr>
          <p:spPr>
            <a:xfrm>
              <a:off x="385" y="935"/>
              <a:ext cx="4655" cy="25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Je voulais éviter de faire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la police et crier « Parle français!!!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à mes enfants. Alors, j’ai commencé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à faire de petits signaux secrets à mes enfants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pour leur rappeler de parler français. Je turlutais un petit air ou je tirais doucement sur mon oreille. Mes enfants ont embarqué dans le jeu : on est rendu qu’on imite les signaux secrets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que fait un receveur de baseball au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lanceur. On rit un bon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coup ensemble!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pic>
        <p:nvPicPr>
          <p:cNvPr id="273" name="Google Shape;273;p24"/>
          <p:cNvPicPr preferRelativeResize="0"/>
          <p:nvPr/>
        </p:nvPicPr>
        <p:blipFill rotWithShape="1">
          <a:blip r:embed="rId3">
            <a:alphaModFix/>
          </a:blip>
          <a:srcRect b="0" l="0" r="0" t="0"/>
          <a:stretch/>
        </p:blipFill>
        <p:spPr>
          <a:xfrm>
            <a:off x="0" y="0"/>
            <a:ext cx="9144000" cy="6884987"/>
          </a:xfrm>
          <a:prstGeom prst="rect">
            <a:avLst/>
          </a:prstGeom>
          <a:noFill/>
          <a:ln>
            <a:noFill/>
          </a:ln>
        </p:spPr>
      </p:pic>
      <p:sp>
        <p:nvSpPr>
          <p:cNvPr id="274" name="Google Shape;274;p24"/>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275" name="Google Shape;275;p24"/>
          <p:cNvGrpSpPr/>
          <p:nvPr/>
        </p:nvGrpSpPr>
        <p:grpSpPr>
          <a:xfrm>
            <a:off x="323850" y="1268412"/>
            <a:ext cx="8494712" cy="4537075"/>
            <a:chOff x="113" y="844"/>
            <a:chExt cx="5351" cy="2858"/>
          </a:xfrm>
        </p:grpSpPr>
        <p:sp>
          <p:nvSpPr>
            <p:cNvPr id="276" name="Google Shape;276;p24"/>
            <p:cNvSpPr/>
            <p:nvPr/>
          </p:nvSpPr>
          <p:spPr>
            <a:xfrm rot="10800000">
              <a:off x="113" y="844"/>
              <a:ext cx="5351" cy="2858"/>
            </a:xfrm>
            <a:prstGeom prst="wedgeEllipseCallout">
              <a:avLst>
                <a:gd fmla="val 1776" name="adj1"/>
                <a:gd fmla="val 25764"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p24"/>
            <p:cNvSpPr txBox="1"/>
            <p:nvPr/>
          </p:nvSpPr>
          <p:spPr>
            <a:xfrm>
              <a:off x="340" y="1389"/>
              <a:ext cx="4899" cy="1714"/>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The school’s </a:t>
              </a:r>
              <a:r>
                <a:rPr b="1" i="1" lang="en-US" sz="2400" u="none">
                  <a:solidFill>
                    <a:schemeClr val="lt1"/>
                  </a:solidFill>
                  <a:latin typeface="Arial"/>
                  <a:ea typeface="Arial"/>
                  <a:cs typeface="Arial"/>
                  <a:sym typeface="Arial"/>
                </a:rPr>
                <a:t>directeur</a:t>
              </a:r>
              <a:r>
                <a:rPr b="1" i="0" lang="en-US" sz="2400" u="none">
                  <a:solidFill>
                    <a:schemeClr val="lt1"/>
                  </a:solidFill>
                  <a:latin typeface="Arial"/>
                  <a:ea typeface="Arial"/>
                  <a:cs typeface="Arial"/>
                  <a:sym typeface="Arial"/>
                </a:rPr>
                <a:t> told me</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mixed families like us are supported by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his staff. He understands our situation and talked to me openly about the goal to find a balance between maintaining a high quality French life in school and involving all parents in school life. I need to support the school and the school is helping me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understand what I can do.</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pic>
        <p:nvPicPr>
          <p:cNvPr id="285" name="Google Shape;285;p25"/>
          <p:cNvPicPr preferRelativeResize="0"/>
          <p:nvPr/>
        </p:nvPicPr>
        <p:blipFill rotWithShape="1">
          <a:blip r:embed="rId3">
            <a:alphaModFix/>
          </a:blip>
          <a:srcRect b="0" l="0" r="0" t="0"/>
          <a:stretch/>
        </p:blipFill>
        <p:spPr>
          <a:xfrm>
            <a:off x="0" y="0"/>
            <a:ext cx="9144000" cy="6884987"/>
          </a:xfrm>
          <a:prstGeom prst="rect">
            <a:avLst/>
          </a:prstGeom>
          <a:noFill/>
          <a:ln>
            <a:noFill/>
          </a:ln>
        </p:spPr>
      </p:pic>
      <p:grpSp>
        <p:nvGrpSpPr>
          <p:cNvPr id="286" name="Google Shape;286;p25"/>
          <p:cNvGrpSpPr/>
          <p:nvPr/>
        </p:nvGrpSpPr>
        <p:grpSpPr>
          <a:xfrm>
            <a:off x="468312" y="981075"/>
            <a:ext cx="8135937" cy="4365625"/>
            <a:chOff x="295" y="618"/>
            <a:chExt cx="5125" cy="2750"/>
          </a:xfrm>
        </p:grpSpPr>
        <p:sp>
          <p:nvSpPr>
            <p:cNvPr id="287" name="Google Shape;287;p25"/>
            <p:cNvSpPr/>
            <p:nvPr/>
          </p:nvSpPr>
          <p:spPr>
            <a:xfrm rot="10800000">
              <a:off x="295" y="618"/>
              <a:ext cx="5125" cy="2750"/>
            </a:xfrm>
            <a:prstGeom prst="wedgeEllipseCallout">
              <a:avLst>
                <a:gd fmla="val 10831" name="adj1"/>
                <a:gd fmla="val -4698"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8" name="Google Shape;288;p25"/>
            <p:cNvSpPr txBox="1"/>
            <p:nvPr/>
          </p:nvSpPr>
          <p:spPr>
            <a:xfrm>
              <a:off x="476" y="1075"/>
              <a:ext cx="4655" cy="21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J’ai aidé mon épouse à préparer une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présentation sur mon pays d’origine, les Philippines, qu’elle a fait dans la classe de notre fille. Elle avait suivi un seul cours de français mais elle se sentait motivée de présenter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en français. C’est important pour elle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et pour moi d’appuyer le français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dans notre famille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et à l’école.</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pic>
        <p:nvPicPr>
          <p:cNvPr id="296" name="Google Shape;296;p26"/>
          <p:cNvPicPr preferRelativeResize="0"/>
          <p:nvPr/>
        </p:nvPicPr>
        <p:blipFill rotWithShape="1">
          <a:blip r:embed="rId3">
            <a:alphaModFix/>
          </a:blip>
          <a:srcRect b="0" l="0" r="0" t="0"/>
          <a:stretch/>
        </p:blipFill>
        <p:spPr>
          <a:xfrm>
            <a:off x="0" y="0"/>
            <a:ext cx="9144000" cy="6884987"/>
          </a:xfrm>
          <a:prstGeom prst="rect">
            <a:avLst/>
          </a:prstGeom>
          <a:noFill/>
          <a:ln>
            <a:noFill/>
          </a:ln>
        </p:spPr>
      </p:pic>
      <p:grpSp>
        <p:nvGrpSpPr>
          <p:cNvPr id="297" name="Google Shape;297;p26"/>
          <p:cNvGrpSpPr/>
          <p:nvPr/>
        </p:nvGrpSpPr>
        <p:grpSpPr>
          <a:xfrm>
            <a:off x="323850" y="1125537"/>
            <a:ext cx="8424862" cy="4464050"/>
            <a:chOff x="158" y="663"/>
            <a:chExt cx="5307" cy="2812"/>
          </a:xfrm>
        </p:grpSpPr>
        <p:sp>
          <p:nvSpPr>
            <p:cNvPr id="298" name="Google Shape;298;p26"/>
            <p:cNvSpPr/>
            <p:nvPr/>
          </p:nvSpPr>
          <p:spPr>
            <a:xfrm rot="10800000">
              <a:off x="158" y="663"/>
              <a:ext cx="5307" cy="2812"/>
            </a:xfrm>
            <a:prstGeom prst="wedgeEllipseCallout">
              <a:avLst>
                <a:gd fmla="val 1062" name="adj1"/>
                <a:gd fmla="val -1437"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p26"/>
            <p:cNvSpPr txBox="1"/>
            <p:nvPr/>
          </p:nvSpPr>
          <p:spPr>
            <a:xfrm>
              <a:off x="521" y="1298"/>
              <a:ext cx="4655" cy="16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My parents were very supportive of their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grand-children being raised in French. They themselves had heard their own parents speak Romanian together but had not actually been taught the language of their cultural origins and had both felt they had lost something precious:</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their culture.</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pic>
        <p:nvPicPr>
          <p:cNvPr id="307" name="Google Shape;307;p27"/>
          <p:cNvPicPr preferRelativeResize="0"/>
          <p:nvPr/>
        </p:nvPicPr>
        <p:blipFill rotWithShape="1">
          <a:blip r:embed="rId3">
            <a:alphaModFix/>
          </a:blip>
          <a:srcRect b="0" l="0" r="0" t="0"/>
          <a:stretch/>
        </p:blipFill>
        <p:spPr>
          <a:xfrm>
            <a:off x="0" y="0"/>
            <a:ext cx="9144000" cy="6884987"/>
          </a:xfrm>
          <a:prstGeom prst="rect">
            <a:avLst/>
          </a:prstGeom>
          <a:noFill/>
          <a:ln>
            <a:noFill/>
          </a:ln>
        </p:spPr>
      </p:pic>
      <p:sp>
        <p:nvSpPr>
          <p:cNvPr id="308" name="Google Shape;308;p27"/>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309" name="Google Shape;309;p27"/>
          <p:cNvGrpSpPr/>
          <p:nvPr/>
        </p:nvGrpSpPr>
        <p:grpSpPr>
          <a:xfrm>
            <a:off x="755650" y="1844675"/>
            <a:ext cx="7559675" cy="3097212"/>
            <a:chOff x="476" y="1162"/>
            <a:chExt cx="4762" cy="1951"/>
          </a:xfrm>
        </p:grpSpPr>
        <p:sp>
          <p:nvSpPr>
            <p:cNvPr id="310" name="Google Shape;310;p27"/>
            <p:cNvSpPr/>
            <p:nvPr/>
          </p:nvSpPr>
          <p:spPr>
            <a:xfrm rot="10800000">
              <a:off x="476" y="1162"/>
              <a:ext cx="4762" cy="1951"/>
            </a:xfrm>
            <a:prstGeom prst="wedgeEllipseCallout">
              <a:avLst>
                <a:gd fmla="val -672" name="adj1"/>
                <a:gd fmla="val 27700"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p27"/>
            <p:cNvSpPr txBox="1"/>
            <p:nvPr/>
          </p:nvSpPr>
          <p:spPr>
            <a:xfrm>
              <a:off x="930" y="1616"/>
              <a:ext cx="3810" cy="9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J’ai beaucoup rassuré mes </a:t>
              </a:r>
              <a:br>
                <a:rPr b="1"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beaux-parents anglophones quand je leur ai dit qu’ils pourraient bien sûr leur chanter des chansons de leur enfance.</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pic>
        <p:nvPicPr>
          <p:cNvPr id="319" name="Google Shape;319;p28"/>
          <p:cNvPicPr preferRelativeResize="0"/>
          <p:nvPr/>
        </p:nvPicPr>
        <p:blipFill rotWithShape="1">
          <a:blip r:embed="rId3">
            <a:alphaModFix/>
          </a:blip>
          <a:srcRect b="0" l="0" r="0" t="0"/>
          <a:stretch/>
        </p:blipFill>
        <p:spPr>
          <a:xfrm>
            <a:off x="0" y="0"/>
            <a:ext cx="9144000" cy="6884987"/>
          </a:xfrm>
          <a:prstGeom prst="rect">
            <a:avLst/>
          </a:prstGeom>
          <a:noFill/>
          <a:ln>
            <a:noFill/>
          </a:ln>
        </p:spPr>
      </p:pic>
      <p:grpSp>
        <p:nvGrpSpPr>
          <p:cNvPr id="320" name="Google Shape;320;p28"/>
          <p:cNvGrpSpPr/>
          <p:nvPr/>
        </p:nvGrpSpPr>
        <p:grpSpPr>
          <a:xfrm>
            <a:off x="1042987" y="1725612"/>
            <a:ext cx="6913562" cy="3863975"/>
            <a:chOff x="567" y="709"/>
            <a:chExt cx="4355" cy="2434"/>
          </a:xfrm>
        </p:grpSpPr>
        <p:sp>
          <p:nvSpPr>
            <p:cNvPr id="321" name="Google Shape;321;p28"/>
            <p:cNvSpPr/>
            <p:nvPr/>
          </p:nvSpPr>
          <p:spPr>
            <a:xfrm rot="10800000">
              <a:off x="567" y="709"/>
              <a:ext cx="4355" cy="2434"/>
            </a:xfrm>
            <a:prstGeom prst="wedgeEllipseCallout">
              <a:avLst>
                <a:gd fmla="val 21699" name="adj1"/>
                <a:gd fmla="val 26489" name="adj2"/>
              </a:avLst>
            </a:prstGeom>
            <a:solidFill>
              <a:srgbClr val="DD7F2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2" name="Google Shape;322;p28"/>
            <p:cNvSpPr txBox="1"/>
            <p:nvPr/>
          </p:nvSpPr>
          <p:spPr>
            <a:xfrm>
              <a:off x="975" y="1399"/>
              <a:ext cx="3538" cy="1093"/>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It’s interesting to see how many people coming to our house comment on how great it is that we show pride in our culture. I think it makes them proud too.</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grpSp>
        <p:nvGrpSpPr>
          <p:cNvPr id="329" name="Google Shape;329;p29"/>
          <p:cNvGrpSpPr/>
          <p:nvPr/>
        </p:nvGrpSpPr>
        <p:grpSpPr>
          <a:xfrm>
            <a:off x="0" y="-26987"/>
            <a:ext cx="9144000" cy="6911975"/>
            <a:chOff x="0" y="-17"/>
            <a:chExt cx="5760" cy="4354"/>
          </a:xfrm>
        </p:grpSpPr>
        <p:pic>
          <p:nvPicPr>
            <p:cNvPr id="330" name="Google Shape;330;p29"/>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331" name="Google Shape;331;p29"/>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332" name="Google Shape;332;p29"/>
          <p:cNvSpPr txBox="1"/>
          <p:nvPr/>
        </p:nvSpPr>
        <p:spPr>
          <a:xfrm>
            <a:off x="3133725" y="2273300"/>
            <a:ext cx="5759450" cy="3387725"/>
          </a:xfrm>
          <a:prstGeom prst="rect">
            <a:avLst/>
          </a:prstGeom>
          <a:noFill/>
          <a:ln>
            <a:noFill/>
          </a:ln>
        </p:spPr>
        <p:txBody>
          <a:bodyPr anchorCtr="0" anchor="ctr" bIns="45700" lIns="91425" spcFirstLastPara="1" rIns="91425" wrap="square" tIns="45700">
            <a:spAutoFit/>
          </a:bodyPr>
          <a:lstStyle/>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Gather as couples or in small groups.</a:t>
            </a:r>
            <a:endParaRPr/>
          </a:p>
          <a:p>
            <a:pPr indent="-285749" lvl="0" marL="690562"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These topics reflect your family’s everyday life.</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Each page addresses a separate topic –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you can therefore open the guide at any page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and learn from the information presented there.</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Find a suggestion that </a:t>
            </a:r>
            <a:r>
              <a:rPr b="1" i="0" lang="en-US" sz="1800" u="none">
                <a:solidFill>
                  <a:schemeClr val="dk1"/>
                </a:solidFill>
                <a:latin typeface="Arial"/>
                <a:ea typeface="Arial"/>
                <a:cs typeface="Arial"/>
                <a:sym typeface="Arial"/>
              </a:rPr>
              <a:t>you can apply</a:t>
            </a:r>
            <a:r>
              <a:rPr b="0" i="0" lang="en-US" sz="1800" u="none">
                <a:solidFill>
                  <a:schemeClr val="dk1"/>
                </a:solidFill>
                <a:latin typeface="Arial"/>
                <a:ea typeface="Arial"/>
                <a:cs typeface="Arial"/>
                <a:sym typeface="Arial"/>
              </a:rPr>
              <a:t> at home.</a:t>
            </a:r>
            <a:endParaRPr b="1" i="0" sz="1800" u="none">
              <a:solidFill>
                <a:schemeClr val="dk1"/>
              </a:solidFill>
              <a:latin typeface="Arial"/>
              <a:ea typeface="Arial"/>
              <a:cs typeface="Arial"/>
              <a:sym typeface="Arial"/>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Find a suggestion that</a:t>
            </a:r>
            <a:r>
              <a:rPr b="1" i="0" lang="en-US" sz="1800" u="none">
                <a:solidFill>
                  <a:schemeClr val="dk1"/>
                </a:solidFill>
                <a:latin typeface="Arial"/>
                <a:ea typeface="Arial"/>
                <a:cs typeface="Arial"/>
                <a:sym typeface="Arial"/>
              </a:rPr>
              <a:t> you want to try out </a:t>
            </a:r>
            <a:br>
              <a:rPr b="1"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at home . </a:t>
            </a:r>
            <a:endParaRPr/>
          </a:p>
        </p:txBody>
      </p:sp>
      <p:sp>
        <p:nvSpPr>
          <p:cNvPr id="333" name="Google Shape;333;p29"/>
          <p:cNvSpPr txBox="1"/>
          <p:nvPr/>
        </p:nvSpPr>
        <p:spPr>
          <a:xfrm>
            <a:off x="0" y="-26987"/>
            <a:ext cx="9144000" cy="88265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Le quotidien</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Everyday life</a:t>
            </a:r>
            <a:endParaRPr/>
          </a:p>
        </p:txBody>
      </p:sp>
      <p:pic>
        <p:nvPicPr>
          <p:cNvPr id="334" name="Google Shape;334;p29"/>
          <p:cNvPicPr preferRelativeResize="0"/>
          <p:nvPr/>
        </p:nvPicPr>
        <p:blipFill rotWithShape="1">
          <a:blip r:embed="rId5">
            <a:alphaModFix/>
          </a:blip>
          <a:srcRect b="0" l="0" r="0" t="0"/>
          <a:stretch/>
        </p:blipFill>
        <p:spPr>
          <a:xfrm>
            <a:off x="323850" y="2276475"/>
            <a:ext cx="3133725" cy="26939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grpSp>
        <p:nvGrpSpPr>
          <p:cNvPr id="341" name="Google Shape;341;p30"/>
          <p:cNvGrpSpPr/>
          <p:nvPr/>
        </p:nvGrpSpPr>
        <p:grpSpPr>
          <a:xfrm>
            <a:off x="0" y="-26987"/>
            <a:ext cx="9144000" cy="6911975"/>
            <a:chOff x="0" y="-17"/>
            <a:chExt cx="5760" cy="4354"/>
          </a:xfrm>
        </p:grpSpPr>
        <p:pic>
          <p:nvPicPr>
            <p:cNvPr id="342" name="Google Shape;342;p30"/>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343" name="Google Shape;343;p30"/>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344" name="Google Shape;344;p30"/>
          <p:cNvSpPr txBox="1"/>
          <p:nvPr/>
        </p:nvSpPr>
        <p:spPr>
          <a:xfrm>
            <a:off x="0" y="17462"/>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Partager des impressions</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Share your thoughts</a:t>
            </a:r>
            <a:endParaRPr/>
          </a:p>
        </p:txBody>
      </p:sp>
      <p:grpSp>
        <p:nvGrpSpPr>
          <p:cNvPr id="345" name="Google Shape;345;p30"/>
          <p:cNvGrpSpPr/>
          <p:nvPr/>
        </p:nvGrpSpPr>
        <p:grpSpPr>
          <a:xfrm>
            <a:off x="3788748" y="4525549"/>
            <a:ext cx="2983130" cy="2185060"/>
            <a:chOff x="2569" y="2987"/>
            <a:chExt cx="1879" cy="1376"/>
          </a:xfrm>
        </p:grpSpPr>
        <p:sp>
          <p:nvSpPr>
            <p:cNvPr id="346" name="Google Shape;346;p30"/>
            <p:cNvSpPr/>
            <p:nvPr/>
          </p:nvSpPr>
          <p:spPr>
            <a:xfrm rot="8820000">
              <a:off x="2744" y="3203"/>
              <a:ext cx="1043" cy="953"/>
            </a:xfrm>
            <a:prstGeom prst="cloudCallout">
              <a:avLst>
                <a:gd fmla="val -1179" name="adj1"/>
                <a:gd fmla="val 29599" name="adj2"/>
              </a:avLst>
            </a:prstGeom>
            <a:solidFill>
              <a:srgbClr val="FF99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p30"/>
            <p:cNvSpPr/>
            <p:nvPr/>
          </p:nvSpPr>
          <p:spPr>
            <a:xfrm rot="7800000">
              <a:off x="3378" y="3113"/>
              <a:ext cx="816" cy="1043"/>
            </a:xfrm>
            <a:prstGeom prst="cloudCallout">
              <a:avLst>
                <a:gd fmla="val -3282" name="adj1"/>
                <a:gd fmla="val 34150" name="adj2"/>
              </a:avLst>
            </a:prstGeom>
            <a:solidFill>
              <a:srgbClr val="FF66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48" name="Google Shape;348;p30"/>
          <p:cNvGrpSpPr/>
          <p:nvPr/>
        </p:nvGrpSpPr>
        <p:grpSpPr>
          <a:xfrm>
            <a:off x="235237" y="3576551"/>
            <a:ext cx="3942607" cy="2473050"/>
            <a:chOff x="419" y="2117"/>
            <a:chExt cx="2484" cy="1558"/>
          </a:xfrm>
        </p:grpSpPr>
        <p:sp>
          <p:nvSpPr>
            <p:cNvPr id="349" name="Google Shape;349;p30"/>
            <p:cNvSpPr/>
            <p:nvPr/>
          </p:nvSpPr>
          <p:spPr>
            <a:xfrm rot="-10080000">
              <a:off x="475" y="2251"/>
              <a:ext cx="1361" cy="680"/>
            </a:xfrm>
            <a:prstGeom prst="cloudCallout">
              <a:avLst>
                <a:gd fmla="val 2981" name="adj1"/>
                <a:gd fmla="val 28478" name="adj2"/>
              </a:avLst>
            </a:prstGeom>
            <a:solidFill>
              <a:srgbClr val="FF66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p30"/>
            <p:cNvSpPr/>
            <p:nvPr/>
          </p:nvSpPr>
          <p:spPr>
            <a:xfrm rot="10380000">
              <a:off x="975" y="2341"/>
              <a:ext cx="1860" cy="1225"/>
            </a:xfrm>
            <a:prstGeom prst="cloudCallout">
              <a:avLst>
                <a:gd fmla="val -847" name="adj1"/>
                <a:gd fmla="val 27433" name="adj2"/>
              </a:avLst>
            </a:prstGeom>
            <a:solidFill>
              <a:srgbClr val="FF99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51" name="Google Shape;351;p30"/>
          <p:cNvGrpSpPr/>
          <p:nvPr/>
        </p:nvGrpSpPr>
        <p:grpSpPr>
          <a:xfrm>
            <a:off x="1187450" y="1075829"/>
            <a:ext cx="3095921" cy="2469554"/>
            <a:chOff x="930" y="587"/>
            <a:chExt cx="1950" cy="1556"/>
          </a:xfrm>
        </p:grpSpPr>
        <p:sp>
          <p:nvSpPr>
            <p:cNvPr id="352" name="Google Shape;352;p30"/>
            <p:cNvSpPr/>
            <p:nvPr/>
          </p:nvSpPr>
          <p:spPr>
            <a:xfrm>
              <a:off x="930" y="754"/>
              <a:ext cx="1224" cy="680"/>
            </a:xfrm>
            <a:prstGeom prst="cloudCallout">
              <a:avLst>
                <a:gd fmla="val -4059" name="adj1"/>
                <a:gd fmla="val 28207" name="adj2"/>
              </a:avLst>
            </a:prstGeom>
            <a:solidFill>
              <a:srgbClr val="FF99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3" name="Google Shape;353;p30"/>
            <p:cNvSpPr/>
            <p:nvPr/>
          </p:nvSpPr>
          <p:spPr>
            <a:xfrm rot="2220000">
              <a:off x="1565" y="799"/>
              <a:ext cx="1084" cy="1131"/>
            </a:xfrm>
            <a:prstGeom prst="cloudCallout">
              <a:avLst>
                <a:gd fmla="val -823" name="adj1"/>
                <a:gd fmla="val 25463" name="adj2"/>
              </a:avLst>
            </a:prstGeom>
            <a:solidFill>
              <a:srgbClr val="FF66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54" name="Google Shape;354;p30"/>
          <p:cNvGrpSpPr/>
          <p:nvPr/>
        </p:nvGrpSpPr>
        <p:grpSpPr>
          <a:xfrm>
            <a:off x="4542152" y="1379250"/>
            <a:ext cx="4786788" cy="3906765"/>
            <a:chOff x="2780" y="710"/>
            <a:chExt cx="3015" cy="2461"/>
          </a:xfrm>
        </p:grpSpPr>
        <p:sp>
          <p:nvSpPr>
            <p:cNvPr id="355" name="Google Shape;355;p30"/>
            <p:cNvSpPr/>
            <p:nvPr/>
          </p:nvSpPr>
          <p:spPr>
            <a:xfrm rot="-1320000">
              <a:off x="3470" y="1162"/>
              <a:ext cx="2087" cy="1679"/>
            </a:xfrm>
            <a:prstGeom prst="cloudCallout">
              <a:avLst>
                <a:gd fmla="val 7992" name="adj1"/>
                <a:gd fmla="val 28521" name="adj2"/>
              </a:avLst>
            </a:prstGeom>
            <a:solidFill>
              <a:srgbClr val="FF99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 name="Google Shape;356;p30"/>
            <p:cNvSpPr/>
            <p:nvPr/>
          </p:nvSpPr>
          <p:spPr>
            <a:xfrm rot="-4740000">
              <a:off x="3116" y="640"/>
              <a:ext cx="1316" cy="1769"/>
            </a:xfrm>
            <a:prstGeom prst="cloudCallout">
              <a:avLst>
                <a:gd fmla="val -8428" name="adj1"/>
                <a:gd fmla="val 21658" name="adj2"/>
              </a:avLst>
            </a:prstGeom>
            <a:solidFill>
              <a:srgbClr val="FF66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grpSp>
        <p:nvGrpSpPr>
          <p:cNvPr id="363" name="Google Shape;363;p31"/>
          <p:cNvGrpSpPr/>
          <p:nvPr/>
        </p:nvGrpSpPr>
        <p:grpSpPr>
          <a:xfrm>
            <a:off x="0" y="-26987"/>
            <a:ext cx="9144000" cy="6911975"/>
            <a:chOff x="0" y="-17"/>
            <a:chExt cx="5760" cy="4354"/>
          </a:xfrm>
        </p:grpSpPr>
        <p:pic>
          <p:nvPicPr>
            <p:cNvPr id="364" name="Google Shape;364;p31"/>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365" name="Google Shape;365;p31"/>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366" name="Google Shape;366;p31"/>
          <p:cNvSpPr txBox="1"/>
          <p:nvPr/>
        </p:nvSpPr>
        <p:spPr>
          <a:xfrm>
            <a:off x="0" y="2205037"/>
            <a:ext cx="9144000" cy="3387725"/>
          </a:xfrm>
          <a:prstGeom prst="rect">
            <a:avLst/>
          </a:prstGeom>
          <a:noFill/>
          <a:ln>
            <a:noFill/>
          </a:ln>
        </p:spPr>
        <p:txBody>
          <a:bodyPr anchorCtr="0" anchor="ctr" bIns="45700" lIns="91425" spcFirstLastPara="1" rIns="91425" wrap="square" tIns="45700">
            <a:spAutoFit/>
          </a:bodyPr>
          <a:lstStyle/>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On page 1, we discover that parents and children across Canada have contributed to the development of this guide.</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On pages 3 to 6, we explain the complementary roles of the family, the school and the community, and how we should work together to develop the child’s identity.</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On page 7, we propose four basic parenting principles, that is, attitudes and values which can help you create a relevant, safe and interesting family life in French.</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On page 22 and afterwards, parents who so wish can take the process further. </a:t>
            </a:r>
            <a:endParaRPr/>
          </a:p>
        </p:txBody>
      </p:sp>
      <p:sp>
        <p:nvSpPr>
          <p:cNvPr id="367" name="Google Shape;367;p31"/>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p31"/>
          <p:cNvSpPr txBox="1"/>
          <p:nvPr/>
        </p:nvSpPr>
        <p:spPr>
          <a:xfrm>
            <a:off x="0" y="-26987"/>
            <a:ext cx="9144000" cy="94932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Feuilleter le livret</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Browsing through the booklet</a:t>
            </a:r>
            <a:endParaRPr/>
          </a:p>
          <a:p>
            <a:pPr indent="0" lvl="0" marL="0" marR="0" rtl="0" algn="l">
              <a:lnSpc>
                <a:spcPct val="100000"/>
              </a:lnSpc>
              <a:spcBef>
                <a:spcPts val="0"/>
              </a:spcBef>
              <a:spcAft>
                <a:spcPts val="0"/>
              </a:spcAft>
              <a:buNone/>
            </a:pPr>
            <a:r>
              <a:t/>
            </a:r>
            <a:endParaRPr b="1" i="0" sz="2800" u="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grpSp>
        <p:nvGrpSpPr>
          <p:cNvPr id="375" name="Google Shape;375;p32"/>
          <p:cNvGrpSpPr/>
          <p:nvPr/>
        </p:nvGrpSpPr>
        <p:grpSpPr>
          <a:xfrm>
            <a:off x="0" y="-26987"/>
            <a:ext cx="9144000" cy="6911975"/>
            <a:chOff x="0" y="-17"/>
            <a:chExt cx="5760" cy="4354"/>
          </a:xfrm>
        </p:grpSpPr>
        <p:pic>
          <p:nvPicPr>
            <p:cNvPr id="376" name="Google Shape;376;p32"/>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377" name="Google Shape;377;p32"/>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378" name="Google Shape;378;p32"/>
          <p:cNvSpPr txBox="1"/>
          <p:nvPr/>
        </p:nvSpPr>
        <p:spPr>
          <a:xfrm>
            <a:off x="0" y="1895475"/>
            <a:ext cx="9144000" cy="4486275"/>
          </a:xfrm>
          <a:prstGeom prst="rect">
            <a:avLst/>
          </a:prstGeom>
          <a:noFill/>
          <a:ln>
            <a:noFill/>
          </a:ln>
        </p:spPr>
        <p:txBody>
          <a:bodyPr anchorCtr="0" anchor="ctr" bIns="45700" lIns="91425" spcFirstLastPara="1" rIns="91425" wrap="square" tIns="45700">
            <a:spAutoFit/>
          </a:bodyPr>
          <a:lstStyle/>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Transmit his own language and culture  </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Speak French with the child (or begin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speaking French gradually until it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becomes natural between the parent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and the child)  </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Talk about past positive experiences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in French in the family, at school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or among friends</a:t>
            </a:r>
            <a:endParaRPr/>
          </a:p>
          <a:p>
            <a:pPr indent="-285749" lvl="0" marL="690562"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Share with the non-Francophone parent</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his attachment to the language and culture,</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using words of the heart in order to make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him understand the importance of giving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French an important place in their home.</a:t>
            </a:r>
            <a:endParaRPr/>
          </a:p>
        </p:txBody>
      </p:sp>
      <p:pic>
        <p:nvPicPr>
          <p:cNvPr id="379" name="Google Shape;379;p32"/>
          <p:cNvPicPr preferRelativeResize="0"/>
          <p:nvPr/>
        </p:nvPicPr>
        <p:blipFill rotWithShape="1">
          <a:blip r:embed="rId5">
            <a:alphaModFix/>
          </a:blip>
          <a:srcRect b="0" l="0" r="0" t="0"/>
          <a:stretch/>
        </p:blipFill>
        <p:spPr>
          <a:xfrm>
            <a:off x="5435600" y="2205037"/>
            <a:ext cx="3087687" cy="3357562"/>
          </a:xfrm>
          <a:prstGeom prst="rect">
            <a:avLst/>
          </a:prstGeom>
          <a:noFill/>
          <a:ln>
            <a:noFill/>
          </a:ln>
        </p:spPr>
      </p:pic>
      <p:sp>
        <p:nvSpPr>
          <p:cNvPr id="380" name="Google Shape;380;p32"/>
          <p:cNvSpPr txBox="1"/>
          <p:nvPr/>
        </p:nvSpPr>
        <p:spPr>
          <a:xfrm>
            <a:off x="0" y="-3175"/>
            <a:ext cx="9144000" cy="839787"/>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Rôle du parent francophone</a:t>
            </a:r>
            <a:endParaRPr/>
          </a:p>
          <a:p>
            <a:pPr indent="0" lvl="0" marL="0" marR="0" rtl="0" algn="ctr">
              <a:lnSpc>
                <a:spcPct val="9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Role of the Francophone parent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grpSp>
        <p:nvGrpSpPr>
          <p:cNvPr id="57" name="Google Shape;57;p6"/>
          <p:cNvGrpSpPr/>
          <p:nvPr/>
        </p:nvGrpSpPr>
        <p:grpSpPr>
          <a:xfrm>
            <a:off x="0" y="-26987"/>
            <a:ext cx="9144000" cy="6911975"/>
            <a:chOff x="0" y="-17"/>
            <a:chExt cx="5760" cy="4354"/>
          </a:xfrm>
        </p:grpSpPr>
        <p:pic>
          <p:nvPicPr>
            <p:cNvPr id="58" name="Google Shape;58;p6"/>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59" name="Google Shape;59;p6"/>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60" name="Google Shape;60;p6"/>
          <p:cNvSpPr txBox="1"/>
          <p:nvPr/>
        </p:nvSpPr>
        <p:spPr>
          <a:xfrm>
            <a:off x="0" y="2133600"/>
            <a:ext cx="9144000" cy="3662362"/>
          </a:xfrm>
          <a:prstGeom prst="rect">
            <a:avLst/>
          </a:prstGeom>
          <a:noFill/>
          <a:ln>
            <a:noFill/>
          </a:ln>
        </p:spPr>
        <p:txBody>
          <a:bodyPr anchorCtr="0" anchor="ctr" bIns="45700" lIns="91425" spcFirstLastPara="1" rIns="91425" wrap="square" tIns="45700">
            <a:spAutoFit/>
          </a:bodyPr>
          <a:lstStyle/>
          <a:p>
            <a:pPr indent="-212724"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Everyone wants what is best for their children!</a:t>
            </a:r>
            <a:endParaRPr/>
          </a:p>
          <a:p>
            <a:pPr indent="-212724" lvl="0" marL="573087"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12724"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In an exogamous family in a</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minority setting, there is no risk to</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child’s Anglophone identity:</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environment, the family, the</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media and businesses, etc.</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are often predominently English </a:t>
            </a:r>
            <a:endParaRPr/>
          </a:p>
          <a:p>
            <a:pPr indent="-212724" lvl="0" marL="573087"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12724" lvl="0" marL="5730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It takes more work on the child’s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Francophone identity to maintain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 proper balance between the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two languages </a:t>
            </a:r>
            <a:endParaRPr/>
          </a:p>
        </p:txBody>
      </p:sp>
      <p:sp>
        <p:nvSpPr>
          <p:cNvPr id="61" name="Google Shape;61;p6"/>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 name="Google Shape;62;p6"/>
          <p:cNvSpPr txBox="1"/>
          <p:nvPr/>
        </p:nvSpPr>
        <p:spPr>
          <a:xfrm>
            <a:off x="0" y="44450"/>
            <a:ext cx="9144000" cy="91440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En milieu minoritaire, un bel équilibre</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Keeping a balance in a minority setting</a:t>
            </a:r>
            <a:endParaRPr/>
          </a:p>
          <a:p>
            <a:pPr indent="0" lvl="0" marL="0" marR="0" rtl="0" algn="l">
              <a:lnSpc>
                <a:spcPct val="100000"/>
              </a:lnSpc>
              <a:spcBef>
                <a:spcPts val="0"/>
              </a:spcBef>
              <a:spcAft>
                <a:spcPts val="0"/>
              </a:spcAft>
              <a:buNone/>
            </a:pPr>
            <a:r>
              <a:t/>
            </a:r>
            <a:endParaRPr b="1" i="0" sz="2800" u="none">
              <a:solidFill>
                <a:schemeClr val="lt1"/>
              </a:solidFill>
              <a:latin typeface="Arial"/>
              <a:ea typeface="Arial"/>
              <a:cs typeface="Arial"/>
              <a:sym typeface="Arial"/>
            </a:endParaRPr>
          </a:p>
        </p:txBody>
      </p:sp>
      <p:pic>
        <p:nvPicPr>
          <p:cNvPr id="63" name="Google Shape;63;p6"/>
          <p:cNvPicPr preferRelativeResize="0"/>
          <p:nvPr/>
        </p:nvPicPr>
        <p:blipFill rotWithShape="1">
          <a:blip r:embed="rId5">
            <a:alphaModFix/>
          </a:blip>
          <a:srcRect b="0" l="0" r="0" t="0"/>
          <a:stretch/>
        </p:blipFill>
        <p:spPr>
          <a:xfrm>
            <a:off x="4427537" y="2852737"/>
            <a:ext cx="4211637" cy="248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grpSp>
        <p:nvGrpSpPr>
          <p:cNvPr id="387" name="Google Shape;387;p33"/>
          <p:cNvGrpSpPr/>
          <p:nvPr/>
        </p:nvGrpSpPr>
        <p:grpSpPr>
          <a:xfrm>
            <a:off x="0" y="-26987"/>
            <a:ext cx="9144000" cy="6911975"/>
            <a:chOff x="0" y="-17"/>
            <a:chExt cx="5760" cy="4354"/>
          </a:xfrm>
        </p:grpSpPr>
        <p:pic>
          <p:nvPicPr>
            <p:cNvPr id="388" name="Google Shape;388;p33"/>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389" name="Google Shape;389;p33"/>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390" name="Google Shape;390;p33"/>
          <p:cNvSpPr txBox="1"/>
          <p:nvPr/>
        </p:nvSpPr>
        <p:spPr>
          <a:xfrm>
            <a:off x="4643437" y="2811462"/>
            <a:ext cx="4932362" cy="1600200"/>
          </a:xfrm>
          <a:prstGeom prst="rect">
            <a:avLst/>
          </a:prstGeom>
          <a:noFill/>
          <a:ln>
            <a:noFill/>
          </a:ln>
        </p:spPr>
        <p:txBody>
          <a:bodyPr anchorCtr="0" anchor="ctr" bIns="45700" lIns="91425" spcFirstLastPara="1" rIns="91425" wrap="square" tIns="45700">
            <a:spAutoFit/>
          </a:bodyPr>
          <a:lstStyle/>
          <a:p>
            <a:pPr indent="-285749" lvl="0" marL="690562" marR="0" rtl="0" algn="l">
              <a:lnSpc>
                <a:spcPct val="11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Show that he wants the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child to make room for a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Francophone identity </a:t>
            </a:r>
            <a:endParaRPr/>
          </a:p>
          <a:p>
            <a:pPr indent="-171449" lvl="0" marL="690562" marR="0" rtl="0" algn="l">
              <a:lnSpc>
                <a:spcPct val="11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1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Support his partner’s initiatives</a:t>
            </a:r>
            <a:endParaRPr/>
          </a:p>
        </p:txBody>
      </p:sp>
      <p:sp>
        <p:nvSpPr>
          <p:cNvPr id="391" name="Google Shape;391;p33"/>
          <p:cNvSpPr txBox="1"/>
          <p:nvPr/>
        </p:nvSpPr>
        <p:spPr>
          <a:xfrm>
            <a:off x="468312" y="6434137"/>
            <a:ext cx="630237" cy="5794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2" name="Google Shape;392;p33"/>
          <p:cNvSpPr txBox="1"/>
          <p:nvPr/>
        </p:nvSpPr>
        <p:spPr>
          <a:xfrm>
            <a:off x="0" y="-3175"/>
            <a:ext cx="9144000" cy="839787"/>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Rôle du parent anglophone</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Role of the Anglophone parent</a:t>
            </a:r>
            <a:endParaRPr/>
          </a:p>
        </p:txBody>
      </p:sp>
      <p:sp>
        <p:nvSpPr>
          <p:cNvPr id="393" name="Google Shape;393;p33"/>
          <p:cNvSpPr txBox="1"/>
          <p:nvPr/>
        </p:nvSpPr>
        <p:spPr>
          <a:xfrm>
            <a:off x="0" y="4484687"/>
            <a:ext cx="9251950" cy="1465262"/>
          </a:xfrm>
          <a:prstGeom prst="rect">
            <a:avLst/>
          </a:prstGeom>
          <a:noFill/>
          <a:ln>
            <a:noFill/>
          </a:ln>
        </p:spPr>
        <p:txBody>
          <a:bodyPr anchorCtr="0" anchor="t" bIns="45700" lIns="91425" spcFirstLastPara="1" rIns="91425" wrap="square" tIns="45700">
            <a:spAutoFit/>
          </a:bodyPr>
          <a:lstStyle/>
          <a:p>
            <a:pPr indent="-285749" lvl="0" marL="690562"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     Encourage the child to learn French, to speak French at home and to 	 	 participate in the life of his community in French</a:t>
            </a:r>
            <a:endParaRPr/>
          </a:p>
          <a:p>
            <a:pPr indent="-171449" lvl="0" marL="690562"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     Show that he is proud of the child </a:t>
            </a:r>
            <a:endParaRPr/>
          </a:p>
        </p:txBody>
      </p:sp>
      <p:pic>
        <p:nvPicPr>
          <p:cNvPr id="394" name="Google Shape;394;p33"/>
          <p:cNvPicPr preferRelativeResize="0"/>
          <p:nvPr/>
        </p:nvPicPr>
        <p:blipFill rotWithShape="1">
          <a:blip r:embed="rId5">
            <a:alphaModFix/>
          </a:blip>
          <a:srcRect b="0" l="0" r="0" t="0"/>
          <a:stretch/>
        </p:blipFill>
        <p:spPr>
          <a:xfrm>
            <a:off x="611187" y="1844675"/>
            <a:ext cx="4032250" cy="2457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grpSp>
        <p:nvGrpSpPr>
          <p:cNvPr id="401" name="Google Shape;401;p34"/>
          <p:cNvGrpSpPr/>
          <p:nvPr/>
        </p:nvGrpSpPr>
        <p:grpSpPr>
          <a:xfrm>
            <a:off x="0" y="-26987"/>
            <a:ext cx="9144000" cy="6911975"/>
            <a:chOff x="0" y="-17"/>
            <a:chExt cx="5760" cy="4354"/>
          </a:xfrm>
        </p:grpSpPr>
        <p:pic>
          <p:nvPicPr>
            <p:cNvPr id="402" name="Google Shape;402;p34"/>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403" name="Google Shape;403;p34"/>
            <p:cNvPicPr preferRelativeResize="0"/>
            <p:nvPr/>
          </p:nvPicPr>
          <p:blipFill rotWithShape="1">
            <a:blip r:embed="rId4">
              <a:alphaModFix/>
            </a:blip>
            <a:srcRect b="0" l="0" r="0" t="0"/>
            <a:stretch/>
          </p:blipFill>
          <p:spPr>
            <a:xfrm>
              <a:off x="0" y="-17"/>
              <a:ext cx="5760" cy="887"/>
            </a:xfrm>
            <a:prstGeom prst="rect">
              <a:avLst/>
            </a:prstGeom>
            <a:noFill/>
            <a:ln>
              <a:noFill/>
            </a:ln>
          </p:spPr>
        </p:pic>
      </p:grpSp>
      <p:pic>
        <p:nvPicPr>
          <p:cNvPr id="404" name="Google Shape;404;p34"/>
          <p:cNvPicPr preferRelativeResize="0"/>
          <p:nvPr/>
        </p:nvPicPr>
        <p:blipFill rotWithShape="1">
          <a:blip r:embed="rId5">
            <a:alphaModFix/>
          </a:blip>
          <a:srcRect b="0" l="0" r="0" t="0"/>
          <a:stretch/>
        </p:blipFill>
        <p:spPr>
          <a:xfrm>
            <a:off x="2700337" y="3789362"/>
            <a:ext cx="4364037" cy="2852737"/>
          </a:xfrm>
          <a:prstGeom prst="rect">
            <a:avLst/>
          </a:prstGeom>
          <a:noFill/>
          <a:ln>
            <a:noFill/>
          </a:ln>
        </p:spPr>
      </p:pic>
      <p:sp>
        <p:nvSpPr>
          <p:cNvPr id="405" name="Google Shape;405;p34"/>
          <p:cNvSpPr txBox="1"/>
          <p:nvPr/>
        </p:nvSpPr>
        <p:spPr>
          <a:xfrm>
            <a:off x="0" y="-3175"/>
            <a:ext cx="9144000" cy="839787"/>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Suggestions pour conclure</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Final suggestions</a:t>
            </a:r>
            <a:endParaRPr/>
          </a:p>
        </p:txBody>
      </p:sp>
      <p:sp>
        <p:nvSpPr>
          <p:cNvPr id="406" name="Google Shape;406;p34"/>
          <p:cNvSpPr txBox="1"/>
          <p:nvPr/>
        </p:nvSpPr>
        <p:spPr>
          <a:xfrm>
            <a:off x="0" y="1804987"/>
            <a:ext cx="9251950" cy="2181225"/>
          </a:xfrm>
          <a:prstGeom prst="rect">
            <a:avLst/>
          </a:prstGeom>
          <a:noFill/>
          <a:ln>
            <a:noFill/>
          </a:ln>
        </p:spPr>
        <p:txBody>
          <a:bodyPr anchorCtr="0" anchor="ctr" bIns="45700" lIns="91425" spcFirstLastPara="1" rIns="91425" wrap="square" tIns="45700">
            <a:spAutoFit/>
          </a:bodyPr>
          <a:lstStyle/>
          <a:p>
            <a:pPr indent="-285749" lvl="0" marL="690562" marR="0" rtl="0" algn="l">
              <a:lnSpc>
                <a:spcPct val="9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Leave the guide in a prominent location in the house</a:t>
            </a:r>
            <a:endParaRPr/>
          </a:p>
          <a:p>
            <a:pPr indent="-171449" lvl="0" marL="690562" marR="0" rtl="0" algn="l">
              <a:lnSpc>
                <a:spcPct val="9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9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Consult it frequently to discuss things that you might be able to do</a:t>
            </a:r>
            <a:endParaRPr/>
          </a:p>
          <a:p>
            <a:pPr indent="-171449" lvl="0" marL="690562" marR="0" rtl="0" algn="l">
              <a:lnSpc>
                <a:spcPct val="9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9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Try out something that </a:t>
            </a:r>
            <a:r>
              <a:rPr b="1" i="0" lang="en-US" sz="1800" u="none">
                <a:solidFill>
                  <a:schemeClr val="dk1"/>
                </a:solidFill>
                <a:latin typeface="Arial"/>
                <a:ea typeface="Arial"/>
                <a:cs typeface="Arial"/>
                <a:sym typeface="Arial"/>
              </a:rPr>
              <a:t>you can do </a:t>
            </a:r>
            <a:r>
              <a:rPr b="0" i="0" lang="en-US" sz="1800" u="none">
                <a:solidFill>
                  <a:schemeClr val="dk1"/>
                </a:solidFill>
                <a:latin typeface="Arial"/>
                <a:ea typeface="Arial"/>
                <a:cs typeface="Arial"/>
                <a:sym typeface="Arial"/>
              </a:rPr>
              <a:t>right now! </a:t>
            </a:r>
            <a:endParaRPr/>
          </a:p>
          <a:p>
            <a:pPr indent="-171449" lvl="0" marL="690562" marR="0" rtl="0" algn="l">
              <a:lnSpc>
                <a:spcPct val="9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85749" lvl="0" marL="690562" marR="0" rtl="0" algn="l">
              <a:lnSpc>
                <a:spcPct val="9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Identify an activity that</a:t>
            </a:r>
            <a:r>
              <a:rPr b="1" i="0" lang="en-US" sz="1800" u="none">
                <a:solidFill>
                  <a:schemeClr val="dk1"/>
                </a:solidFill>
                <a:latin typeface="Arial"/>
                <a:ea typeface="Arial"/>
                <a:cs typeface="Arial"/>
                <a:sym typeface="Arial"/>
              </a:rPr>
              <a:t> you want to try out</a:t>
            </a:r>
            <a:r>
              <a:rPr b="0" i="0" lang="en-US" sz="1800" u="none">
                <a:solidFill>
                  <a:schemeClr val="dk1"/>
                </a:solidFill>
                <a:latin typeface="Arial"/>
                <a:ea typeface="Arial"/>
                <a:cs typeface="Arial"/>
                <a:sym typeface="Arial"/>
              </a:rPr>
              <a:t>, and then do it!</a:t>
            </a:r>
            <a:r>
              <a:rPr b="0" i="0" lang="en-US" sz="2000" u="none">
                <a:solidFill>
                  <a:schemeClr val="dk1"/>
                </a:solidFill>
                <a:latin typeface="Arial"/>
                <a:ea typeface="Arial"/>
                <a:cs typeface="Arial"/>
                <a:sym typeface="Arial"/>
              </a:rPr>
              <a:t> </a:t>
            </a:r>
            <a:br>
              <a:rPr b="0" i="0" lang="en-US" sz="2000" u="none">
                <a:solidFill>
                  <a:schemeClr val="dk1"/>
                </a:solidFill>
                <a:latin typeface="Arial"/>
                <a:ea typeface="Arial"/>
                <a:cs typeface="Arial"/>
                <a:sym typeface="Arial"/>
              </a:rPr>
            </a:br>
            <a:r>
              <a:rPr b="0" i="0" lang="en-US" sz="2400" u="none">
                <a:solidFill>
                  <a:schemeClr val="dk1"/>
                </a:solidFill>
                <a:latin typeface="Arial"/>
                <a:ea typeface="Arial"/>
                <a:cs typeface="Arial"/>
                <a:sym typeface="Arial"/>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grpSp>
        <p:nvGrpSpPr>
          <p:cNvPr id="413" name="Google Shape;413;p35"/>
          <p:cNvGrpSpPr/>
          <p:nvPr/>
        </p:nvGrpSpPr>
        <p:grpSpPr>
          <a:xfrm>
            <a:off x="0" y="-26987"/>
            <a:ext cx="9144000" cy="6911975"/>
            <a:chOff x="0" y="-17"/>
            <a:chExt cx="5760" cy="4354"/>
          </a:xfrm>
        </p:grpSpPr>
        <p:pic>
          <p:nvPicPr>
            <p:cNvPr id="414" name="Google Shape;414;p35"/>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415" name="Google Shape;415;p35"/>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416" name="Google Shape;416;p35"/>
          <p:cNvSpPr txBox="1"/>
          <p:nvPr/>
        </p:nvSpPr>
        <p:spPr>
          <a:xfrm>
            <a:off x="1403350" y="88900"/>
            <a:ext cx="6337300" cy="69532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lt1"/>
              </a:buClr>
              <a:buSzPts val="4400"/>
              <a:buFont typeface="Arial"/>
              <a:buNone/>
            </a:pPr>
            <a:r>
              <a:rPr b="1" i="0" lang="en-US" sz="4400" u="none">
                <a:solidFill>
                  <a:schemeClr val="lt1"/>
                </a:solidFill>
                <a:latin typeface="Arial"/>
                <a:ea typeface="Arial"/>
                <a:cs typeface="Arial"/>
                <a:sym typeface="Arial"/>
              </a:rPr>
              <a:t>Merci!</a:t>
            </a:r>
            <a:r>
              <a:rPr b="1" i="0" lang="en-US" sz="2400" u="none">
                <a:solidFill>
                  <a:schemeClr val="lt1"/>
                </a:solidFill>
                <a:latin typeface="Arial"/>
                <a:ea typeface="Arial"/>
                <a:cs typeface="Arial"/>
                <a:sym typeface="Arial"/>
              </a:rPr>
              <a:t> ● </a:t>
            </a:r>
            <a:r>
              <a:rPr b="1" i="0" lang="en-US" sz="4400" u="none">
                <a:solidFill>
                  <a:schemeClr val="lt1"/>
                </a:solidFill>
                <a:latin typeface="Arial"/>
                <a:ea typeface="Arial"/>
                <a:cs typeface="Arial"/>
                <a:sym typeface="Arial"/>
              </a:rPr>
              <a:t>Thank you!</a:t>
            </a:r>
            <a:endParaRPr/>
          </a:p>
        </p:txBody>
      </p:sp>
      <p:pic>
        <p:nvPicPr>
          <p:cNvPr id="417" name="Google Shape;417;p35"/>
          <p:cNvPicPr preferRelativeResize="0"/>
          <p:nvPr/>
        </p:nvPicPr>
        <p:blipFill rotWithShape="1">
          <a:blip r:embed="rId5">
            <a:alphaModFix/>
          </a:blip>
          <a:srcRect b="0" l="0" r="0" t="0"/>
          <a:stretch/>
        </p:blipFill>
        <p:spPr>
          <a:xfrm>
            <a:off x="611187" y="1989137"/>
            <a:ext cx="6191250" cy="530225"/>
          </a:xfrm>
          <a:prstGeom prst="rect">
            <a:avLst/>
          </a:prstGeom>
          <a:noFill/>
          <a:ln>
            <a:noFill/>
          </a:ln>
        </p:spPr>
      </p:pic>
      <p:pic>
        <p:nvPicPr>
          <p:cNvPr id="418" name="Google Shape;418;p35"/>
          <p:cNvPicPr preferRelativeResize="0"/>
          <p:nvPr/>
        </p:nvPicPr>
        <p:blipFill rotWithShape="1">
          <a:blip r:embed="rId6">
            <a:alphaModFix/>
          </a:blip>
          <a:srcRect b="0" l="0" r="0" t="0"/>
          <a:stretch/>
        </p:blipFill>
        <p:spPr>
          <a:xfrm>
            <a:off x="2627312" y="3716337"/>
            <a:ext cx="4321175" cy="487362"/>
          </a:xfrm>
          <a:prstGeom prst="rect">
            <a:avLst/>
          </a:prstGeom>
          <a:noFill/>
          <a:ln>
            <a:noFill/>
          </a:ln>
        </p:spPr>
      </p:pic>
      <p:pic>
        <p:nvPicPr>
          <p:cNvPr id="419" name="Google Shape;419;p35"/>
          <p:cNvPicPr preferRelativeResize="0"/>
          <p:nvPr/>
        </p:nvPicPr>
        <p:blipFill rotWithShape="1">
          <a:blip r:embed="rId7">
            <a:alphaModFix/>
          </a:blip>
          <a:srcRect b="0" l="0" r="0" t="0"/>
          <a:stretch/>
        </p:blipFill>
        <p:spPr>
          <a:xfrm>
            <a:off x="5867400" y="5013325"/>
            <a:ext cx="2447925" cy="12938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grpSp>
        <p:nvGrpSpPr>
          <p:cNvPr id="69" name="Google Shape;69;p7"/>
          <p:cNvGrpSpPr/>
          <p:nvPr/>
        </p:nvGrpSpPr>
        <p:grpSpPr>
          <a:xfrm>
            <a:off x="0" y="-26987"/>
            <a:ext cx="9144000" cy="6911975"/>
            <a:chOff x="0" y="-17"/>
            <a:chExt cx="5760" cy="4354"/>
          </a:xfrm>
        </p:grpSpPr>
        <p:pic>
          <p:nvPicPr>
            <p:cNvPr id="70" name="Google Shape;70;p7"/>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71" name="Google Shape;71;p7"/>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72" name="Google Shape;72;p7"/>
          <p:cNvSpPr txBox="1"/>
          <p:nvPr>
            <p:ph idx="1" type="body"/>
          </p:nvPr>
        </p:nvSpPr>
        <p:spPr>
          <a:xfrm>
            <a:off x="468312" y="1628775"/>
            <a:ext cx="8208962" cy="35290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This scale represents your child’s life experiences in a minority Francophone setting. </a:t>
            </a:r>
            <a:endParaRPr/>
          </a:p>
          <a:p>
            <a:pPr indent="-3429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On one side of the scale is the child’s environment where activities take place mainly in English; on the other side are the activities carried out in French in the home, the school and the community.</a:t>
            </a:r>
            <a:endParaRPr/>
          </a:p>
          <a:p>
            <a:pPr indent="-228600" lvl="0" marL="342900" marR="0" rtl="0" algn="l">
              <a:lnSpc>
                <a:spcPct val="100000"/>
              </a:lnSpc>
              <a:spcBef>
                <a:spcPts val="36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Identify some of your child’s daily and weekly activities. Indicate, for each one, if it takes place in French or in English.</a:t>
            </a:r>
            <a:endParaRPr/>
          </a:p>
        </p:txBody>
      </p:sp>
      <p:pic>
        <p:nvPicPr>
          <p:cNvPr id="73" name="Google Shape;73;p7"/>
          <p:cNvPicPr preferRelativeResize="0"/>
          <p:nvPr/>
        </p:nvPicPr>
        <p:blipFill rotWithShape="1">
          <a:blip r:embed="rId5">
            <a:alphaModFix/>
          </a:blip>
          <a:srcRect b="0" l="0" r="0" t="0"/>
          <a:stretch/>
        </p:blipFill>
        <p:spPr>
          <a:xfrm>
            <a:off x="1835150" y="4652962"/>
            <a:ext cx="5473700" cy="1898650"/>
          </a:xfrm>
          <a:prstGeom prst="rect">
            <a:avLst/>
          </a:prstGeom>
          <a:noFill/>
          <a:ln>
            <a:noFill/>
          </a:ln>
        </p:spPr>
      </p:pic>
      <p:sp>
        <p:nvSpPr>
          <p:cNvPr id="74" name="Google Shape;74;p7"/>
          <p:cNvSpPr txBox="1"/>
          <p:nvPr/>
        </p:nvSpPr>
        <p:spPr>
          <a:xfrm>
            <a:off x="0" y="44450"/>
            <a:ext cx="9144000" cy="91440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Une question d’équilibre</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A balancing act</a:t>
            </a:r>
            <a:endParaRPr/>
          </a:p>
          <a:p>
            <a:pPr indent="0" lvl="0" marL="0" marR="0" rtl="0" algn="l">
              <a:lnSpc>
                <a:spcPct val="100000"/>
              </a:lnSpc>
              <a:spcBef>
                <a:spcPts val="0"/>
              </a:spcBef>
              <a:spcAft>
                <a:spcPts val="0"/>
              </a:spcAft>
              <a:buNone/>
            </a:pPr>
            <a:r>
              <a:t/>
            </a:r>
            <a:endParaRPr b="1" i="0" sz="2800" u="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grpSp>
        <p:nvGrpSpPr>
          <p:cNvPr id="80" name="Google Shape;80;p8"/>
          <p:cNvGrpSpPr/>
          <p:nvPr/>
        </p:nvGrpSpPr>
        <p:grpSpPr>
          <a:xfrm>
            <a:off x="0" y="-26987"/>
            <a:ext cx="9144000" cy="6911975"/>
            <a:chOff x="0" y="-17"/>
            <a:chExt cx="5760" cy="4354"/>
          </a:xfrm>
        </p:grpSpPr>
        <p:pic>
          <p:nvPicPr>
            <p:cNvPr id="81" name="Google Shape;81;p8"/>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82" name="Google Shape;82;p8"/>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83" name="Google Shape;83;p8"/>
          <p:cNvSpPr txBox="1"/>
          <p:nvPr/>
        </p:nvSpPr>
        <p:spPr>
          <a:xfrm>
            <a:off x="0" y="2276475"/>
            <a:ext cx="9144000" cy="3143250"/>
          </a:xfrm>
          <a:prstGeom prst="rect">
            <a:avLst/>
          </a:prstGeom>
          <a:noFill/>
          <a:ln>
            <a:noFill/>
          </a:ln>
        </p:spPr>
        <p:txBody>
          <a:bodyPr anchorCtr="0" anchor="t" bIns="45700" lIns="91425" spcFirstLastPara="1" rIns="91425" wrap="square" tIns="45700">
            <a:spAutoFit/>
          </a:bodyPr>
          <a:lstStyle/>
          <a:p>
            <a:pPr indent="-238124" lvl="0" marL="6365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What do we learn from this exercise about our children’s everyday lives?</a:t>
            </a:r>
            <a:endParaRPr/>
          </a:p>
          <a:p>
            <a:pPr indent="-123824" lvl="0" marL="636587"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38124" lvl="0" marL="6365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As a parent, what can we do to increase our children’s life experiences in French?</a:t>
            </a:r>
            <a:endParaRPr/>
          </a:p>
          <a:p>
            <a:pPr indent="-123824" lvl="0" marL="636587"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38124" lvl="0" marL="6365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Each time we choose activities in French for our children, we provide them with life experiences in French so that they can grow as Francophones and build an identity in which French has an important place.</a:t>
            </a:r>
            <a:endParaRPr/>
          </a:p>
          <a:p>
            <a:pPr indent="-123824" lvl="0" marL="636587"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38124" lvl="0" marL="636587"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a:t>
            </a:r>
            <a:r>
              <a:rPr b="1" i="0" lang="en-US" sz="1800" u="none">
                <a:solidFill>
                  <a:schemeClr val="dk1"/>
                </a:solidFill>
                <a:latin typeface="Arial"/>
                <a:ea typeface="Arial"/>
                <a:cs typeface="Arial"/>
                <a:sym typeface="Arial"/>
              </a:rPr>
              <a:t>family</a:t>
            </a:r>
            <a:r>
              <a:rPr b="0" i="0" lang="en-US" sz="1800" u="none">
                <a:solidFill>
                  <a:schemeClr val="dk1"/>
                </a:solidFill>
                <a:latin typeface="Arial"/>
                <a:ea typeface="Arial"/>
                <a:cs typeface="Arial"/>
                <a:sym typeface="Arial"/>
              </a:rPr>
              <a:t> is supported by the Francophone </a:t>
            </a:r>
            <a:r>
              <a:rPr b="1" i="0" lang="en-US" sz="1800" u="none">
                <a:solidFill>
                  <a:schemeClr val="dk1"/>
                </a:solidFill>
                <a:latin typeface="Arial"/>
                <a:ea typeface="Arial"/>
                <a:cs typeface="Arial"/>
                <a:sym typeface="Arial"/>
              </a:rPr>
              <a:t>school</a:t>
            </a:r>
            <a:r>
              <a:rPr b="0" i="0" lang="en-US" sz="1800" u="none">
                <a:solidFill>
                  <a:schemeClr val="dk1"/>
                </a:solidFill>
                <a:latin typeface="Arial"/>
                <a:ea typeface="Arial"/>
                <a:cs typeface="Arial"/>
                <a:sym typeface="Arial"/>
              </a:rPr>
              <a:t> and </a:t>
            </a:r>
            <a:r>
              <a:rPr b="1" i="0" lang="en-US" sz="1800" u="none">
                <a:solidFill>
                  <a:schemeClr val="dk1"/>
                </a:solidFill>
                <a:latin typeface="Arial"/>
                <a:ea typeface="Arial"/>
                <a:cs typeface="Arial"/>
                <a:sym typeface="Arial"/>
              </a:rPr>
              <a:t>community</a:t>
            </a:r>
            <a:r>
              <a:rPr b="0" i="0" lang="en-US" sz="1800" u="none">
                <a:solidFill>
                  <a:schemeClr val="dk1"/>
                </a:solidFill>
                <a:latin typeface="Arial"/>
                <a:ea typeface="Arial"/>
                <a:cs typeface="Arial"/>
                <a:sym typeface="Arial"/>
              </a:rPr>
              <a:t>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to ensure the development of the child’s Francophone identity.</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 name="Google Shape;84;p8"/>
          <p:cNvSpPr txBox="1"/>
          <p:nvPr/>
        </p:nvSpPr>
        <p:spPr>
          <a:xfrm>
            <a:off x="0" y="44450"/>
            <a:ext cx="9144000" cy="91440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Une question d’équilibre – Discussion</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A balancing act – Discussion</a:t>
            </a:r>
            <a:endParaRPr/>
          </a:p>
          <a:p>
            <a:pPr indent="0" lvl="0" marL="0" marR="0" rtl="0" algn="l">
              <a:lnSpc>
                <a:spcPct val="100000"/>
              </a:lnSpc>
              <a:spcBef>
                <a:spcPts val="0"/>
              </a:spcBef>
              <a:spcAft>
                <a:spcPts val="0"/>
              </a:spcAft>
              <a:buNone/>
            </a:pPr>
            <a:r>
              <a:t/>
            </a:r>
            <a:endParaRPr b="1" i="0" sz="2800" u="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grpSp>
        <p:nvGrpSpPr>
          <p:cNvPr id="90" name="Google Shape;90;p9"/>
          <p:cNvGrpSpPr/>
          <p:nvPr/>
        </p:nvGrpSpPr>
        <p:grpSpPr>
          <a:xfrm>
            <a:off x="0" y="-26987"/>
            <a:ext cx="9144000" cy="6911975"/>
            <a:chOff x="0" y="-17"/>
            <a:chExt cx="5760" cy="4354"/>
          </a:xfrm>
        </p:grpSpPr>
        <p:pic>
          <p:nvPicPr>
            <p:cNvPr id="91" name="Google Shape;91;p9"/>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92" name="Google Shape;92;p9"/>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93" name="Google Shape;93;p9"/>
          <p:cNvSpPr txBox="1"/>
          <p:nvPr/>
        </p:nvSpPr>
        <p:spPr>
          <a:xfrm>
            <a:off x="0" y="2276475"/>
            <a:ext cx="9251950" cy="2838450"/>
          </a:xfrm>
          <a:prstGeom prst="rect">
            <a:avLst/>
          </a:prstGeom>
          <a:noFill/>
          <a:ln>
            <a:noFill/>
          </a:ln>
        </p:spPr>
        <p:txBody>
          <a:bodyPr anchorCtr="0" anchor="t" bIns="45700" lIns="91425" spcFirstLastPara="1" rIns="91425" wrap="square" tIns="45700">
            <a:spAutoFit/>
          </a:bodyPr>
          <a:lstStyle/>
          <a:p>
            <a:pPr indent="-234950" lvl="0" marL="6921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school strives to create an entirely French environment.</a:t>
            </a:r>
            <a:endParaRPr/>
          </a:p>
          <a:p>
            <a:pPr indent="-120650" lvl="0" marL="69215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34950" lvl="0" marL="6921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school offers activities and has developed strategies to compensate for the lack of French in the child’s life.</a:t>
            </a:r>
            <a:endParaRPr/>
          </a:p>
          <a:p>
            <a:pPr indent="-120650" lvl="0" marL="69215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34950" lvl="0" marL="6921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Francophone community offers several activities in French.</a:t>
            </a:r>
            <a:endParaRPr/>
          </a:p>
          <a:p>
            <a:pPr indent="-120650" lvl="0" marL="69215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34950" lvl="0" marL="69215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It is important to create life experiences in French not readily available in the environment and to support the school and the community.</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 name="Google Shape;94;p9"/>
          <p:cNvSpPr txBox="1"/>
          <p:nvPr/>
        </p:nvSpPr>
        <p:spPr>
          <a:xfrm>
            <a:off x="0" y="44450"/>
            <a:ext cx="9144000" cy="91440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Une question d’équilibre – Discussion</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A balancing act – Discussion</a:t>
            </a:r>
            <a:endParaRPr/>
          </a:p>
          <a:p>
            <a:pPr indent="0" lvl="0" marL="0" marR="0" rtl="0" algn="l">
              <a:lnSpc>
                <a:spcPct val="100000"/>
              </a:lnSpc>
              <a:spcBef>
                <a:spcPts val="0"/>
              </a:spcBef>
              <a:spcAft>
                <a:spcPts val="0"/>
              </a:spcAft>
              <a:buNone/>
            </a:pPr>
            <a:r>
              <a:t/>
            </a:r>
            <a:endParaRPr b="1" i="0" sz="2800" u="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grpSp>
        <p:nvGrpSpPr>
          <p:cNvPr id="100" name="Google Shape;100;p10"/>
          <p:cNvGrpSpPr/>
          <p:nvPr/>
        </p:nvGrpSpPr>
        <p:grpSpPr>
          <a:xfrm>
            <a:off x="0" y="-26987"/>
            <a:ext cx="9144000" cy="6911975"/>
            <a:chOff x="0" y="-17"/>
            <a:chExt cx="5760" cy="4354"/>
          </a:xfrm>
        </p:grpSpPr>
        <p:pic>
          <p:nvPicPr>
            <p:cNvPr id="101" name="Google Shape;101;p10"/>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02" name="Google Shape;102;p10"/>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03" name="Google Shape;103;p10"/>
          <p:cNvSpPr txBox="1"/>
          <p:nvPr/>
        </p:nvSpPr>
        <p:spPr>
          <a:xfrm>
            <a:off x="0" y="34925"/>
            <a:ext cx="9144000" cy="81915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Multiplier les occasions de vivre en français</a:t>
            </a:r>
            <a:endParaRPr/>
          </a:p>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Increasing opportunities for living in French</a:t>
            </a:r>
            <a:endParaRPr/>
          </a:p>
        </p:txBody>
      </p:sp>
      <p:pic>
        <p:nvPicPr>
          <p:cNvPr id="104" name="Google Shape;104;p10"/>
          <p:cNvPicPr preferRelativeResize="0"/>
          <p:nvPr/>
        </p:nvPicPr>
        <p:blipFill rotWithShape="1">
          <a:blip r:embed="rId5">
            <a:alphaModFix/>
          </a:blip>
          <a:srcRect b="0" l="0" r="0" t="0"/>
          <a:stretch/>
        </p:blipFill>
        <p:spPr>
          <a:xfrm>
            <a:off x="4932362" y="4148137"/>
            <a:ext cx="3527425" cy="2073275"/>
          </a:xfrm>
          <a:prstGeom prst="rect">
            <a:avLst/>
          </a:prstGeom>
          <a:noFill/>
          <a:ln>
            <a:noFill/>
          </a:ln>
        </p:spPr>
      </p:pic>
      <p:sp>
        <p:nvSpPr>
          <p:cNvPr id="105" name="Google Shape;105;p10"/>
          <p:cNvSpPr txBox="1"/>
          <p:nvPr>
            <p:ph idx="1" type="body"/>
          </p:nvPr>
        </p:nvSpPr>
        <p:spPr>
          <a:xfrm>
            <a:off x="457200" y="1960562"/>
            <a:ext cx="8229600" cy="45640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The family, the school and the community are partners in providing your child with daily life experiences in French. </a:t>
            </a:r>
            <a:endParaRPr/>
          </a:p>
          <a:p>
            <a:pPr indent="-228600" lvl="0" marL="342900" marR="0" rtl="0" algn="l">
              <a:lnSpc>
                <a:spcPct val="100000"/>
              </a:lnSpc>
              <a:spcBef>
                <a:spcPts val="36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When the family, the school and the Francophone community work together, the child realizes the true value of French in his life. The child understands that French holds an important place in his family and in the world that surrounds him.</a:t>
            </a:r>
            <a:endParaRPr/>
          </a:p>
          <a:p>
            <a:pPr indent="-228600" lvl="0" marL="342900" marR="0" rtl="0" algn="l">
              <a:lnSpc>
                <a:spcPct val="100000"/>
              </a:lnSpc>
              <a:spcBef>
                <a:spcPts val="36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Research shows that a child builds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 positive Francophone identity</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when he lives and learns in French</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within three environments: the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family, the school and the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community.</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grpSp>
        <p:nvGrpSpPr>
          <p:cNvPr id="112" name="Google Shape;112;p11"/>
          <p:cNvGrpSpPr/>
          <p:nvPr/>
        </p:nvGrpSpPr>
        <p:grpSpPr>
          <a:xfrm>
            <a:off x="0" y="-26987"/>
            <a:ext cx="9144000" cy="6911975"/>
            <a:chOff x="0" y="-17"/>
            <a:chExt cx="5760" cy="4354"/>
          </a:xfrm>
        </p:grpSpPr>
        <p:pic>
          <p:nvPicPr>
            <p:cNvPr id="113" name="Google Shape;113;p11"/>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14" name="Google Shape;114;p11"/>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15" name="Google Shape;115;p11"/>
          <p:cNvSpPr txBox="1"/>
          <p:nvPr/>
        </p:nvSpPr>
        <p:spPr>
          <a:xfrm>
            <a:off x="0" y="1822450"/>
            <a:ext cx="8820150" cy="4486275"/>
          </a:xfrm>
          <a:prstGeom prst="rect">
            <a:avLst/>
          </a:prstGeom>
          <a:noFill/>
          <a:ln>
            <a:noFill/>
          </a:ln>
        </p:spPr>
        <p:txBody>
          <a:bodyPr anchorCtr="0" anchor="ctr" bIns="45700" lIns="91425" spcFirstLastPara="1" rIns="91425" wrap="square" tIns="45700">
            <a:spAutoFit/>
          </a:bodyPr>
          <a:lstStyle/>
          <a:p>
            <a:pPr indent="-231775"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Being able to speak French is not </a:t>
            </a:r>
            <a:endParaRPr/>
          </a:p>
          <a:p>
            <a:pPr indent="-231775" lvl="0" marL="688975"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enough to make you feel that you are</a:t>
            </a:r>
            <a:endParaRPr/>
          </a:p>
          <a:p>
            <a:pPr indent="-231775" lvl="0" marL="688975"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part of a Francophone community. </a:t>
            </a:r>
            <a:br>
              <a:rPr b="0" i="0" lang="en-US" sz="1800" u="none">
                <a:solidFill>
                  <a:schemeClr val="dk1"/>
                </a:solidFill>
                <a:latin typeface="Arial"/>
                <a:ea typeface="Arial"/>
                <a:cs typeface="Arial"/>
                <a:sym typeface="Arial"/>
              </a:rPr>
            </a:br>
            <a:endParaRPr/>
          </a:p>
          <a:p>
            <a:pPr indent="-231775"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To succeed in their mission, schools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strive to foster in children positive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emotional ties with French.	 </a:t>
            </a:r>
            <a:br>
              <a:rPr b="0" i="0" lang="en-US" sz="1800" u="none">
                <a:solidFill>
                  <a:schemeClr val="dk1"/>
                </a:solidFill>
                <a:latin typeface="Arial"/>
                <a:ea typeface="Arial"/>
                <a:cs typeface="Arial"/>
                <a:sym typeface="Arial"/>
              </a:rPr>
            </a:br>
            <a:endParaRPr/>
          </a:p>
          <a:p>
            <a:pPr indent="-231775"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Positive experiences in French with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those they love strengthen their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“ties of the heart” with the language. </a:t>
            </a:r>
            <a:br>
              <a:rPr b="0" i="0" lang="en-US" sz="1800" u="none">
                <a:solidFill>
                  <a:schemeClr val="dk1"/>
                </a:solidFill>
                <a:latin typeface="Arial"/>
                <a:ea typeface="Arial"/>
                <a:cs typeface="Arial"/>
                <a:sym typeface="Arial"/>
              </a:rPr>
            </a:br>
            <a:endParaRPr/>
          </a:p>
          <a:p>
            <a:pPr indent="-231775" lvl="0" marL="68897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Learning, playing, speaking, creating and sharing experiences in French are all essential in the development of a positive relationship with the French language. This is true at home, at school and in the activities that your child experiences in the Francophone community.</a:t>
            </a:r>
            <a:endParaRPr/>
          </a:p>
        </p:txBody>
      </p:sp>
      <p:sp>
        <p:nvSpPr>
          <p:cNvPr id="116" name="Google Shape;116;p11"/>
          <p:cNvSpPr txBox="1"/>
          <p:nvPr/>
        </p:nvSpPr>
        <p:spPr>
          <a:xfrm>
            <a:off x="0" y="44450"/>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Pourquoi la construction identitaire?</a:t>
            </a:r>
            <a:br>
              <a:rPr b="1" i="0" lang="en-US" sz="28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Why talk about the building of identity?</a:t>
            </a:r>
            <a:endParaRPr/>
          </a:p>
        </p:txBody>
      </p:sp>
      <p:pic>
        <p:nvPicPr>
          <p:cNvPr id="117" name="Google Shape;117;p11"/>
          <p:cNvPicPr preferRelativeResize="0"/>
          <p:nvPr/>
        </p:nvPicPr>
        <p:blipFill rotWithShape="1">
          <a:blip r:embed="rId5">
            <a:alphaModFix/>
          </a:blip>
          <a:srcRect b="0" l="0" r="0" t="0"/>
          <a:stretch/>
        </p:blipFill>
        <p:spPr>
          <a:xfrm>
            <a:off x="5076825" y="2095500"/>
            <a:ext cx="3384550" cy="277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12"/>
          <p:cNvGrpSpPr/>
          <p:nvPr/>
        </p:nvGrpSpPr>
        <p:grpSpPr>
          <a:xfrm>
            <a:off x="0" y="-26987"/>
            <a:ext cx="9144000" cy="6911975"/>
            <a:chOff x="0" y="-17"/>
            <a:chExt cx="5760" cy="4354"/>
          </a:xfrm>
        </p:grpSpPr>
        <p:pic>
          <p:nvPicPr>
            <p:cNvPr id="125" name="Google Shape;125;p12"/>
            <p:cNvPicPr preferRelativeResize="0"/>
            <p:nvPr/>
          </p:nvPicPr>
          <p:blipFill rotWithShape="1">
            <a:blip r:embed="rId3">
              <a:alphaModFix/>
            </a:blip>
            <a:srcRect b="0" l="0" r="0" t="0"/>
            <a:stretch/>
          </p:blipFill>
          <p:spPr>
            <a:xfrm>
              <a:off x="0" y="17"/>
              <a:ext cx="5760" cy="4320"/>
            </a:xfrm>
            <a:prstGeom prst="rect">
              <a:avLst/>
            </a:prstGeom>
            <a:noFill/>
            <a:ln>
              <a:noFill/>
            </a:ln>
          </p:spPr>
        </p:pic>
        <p:pic>
          <p:nvPicPr>
            <p:cNvPr id="126" name="Google Shape;126;p12"/>
            <p:cNvPicPr preferRelativeResize="0"/>
            <p:nvPr/>
          </p:nvPicPr>
          <p:blipFill rotWithShape="1">
            <a:blip r:embed="rId4">
              <a:alphaModFix/>
            </a:blip>
            <a:srcRect b="0" l="0" r="0" t="0"/>
            <a:stretch/>
          </p:blipFill>
          <p:spPr>
            <a:xfrm>
              <a:off x="0" y="-17"/>
              <a:ext cx="5760" cy="887"/>
            </a:xfrm>
            <a:prstGeom prst="rect">
              <a:avLst/>
            </a:prstGeom>
            <a:noFill/>
            <a:ln>
              <a:noFill/>
            </a:ln>
          </p:spPr>
        </p:pic>
      </p:grpSp>
      <p:sp>
        <p:nvSpPr>
          <p:cNvPr id="127" name="Google Shape;127;p12"/>
          <p:cNvSpPr txBox="1"/>
          <p:nvPr/>
        </p:nvSpPr>
        <p:spPr>
          <a:xfrm>
            <a:off x="0" y="17462"/>
            <a:ext cx="9144000" cy="819150"/>
          </a:xfrm>
          <a:prstGeom prst="rect">
            <a:avLst/>
          </a:prstGeom>
          <a:noFill/>
          <a:ln>
            <a:noFill/>
          </a:ln>
        </p:spPr>
        <p:txBody>
          <a:bodyPr anchorCtr="0" anchor="ctr" bIns="45700" lIns="91425" spcFirstLastPara="1" rIns="91425" wrap="square" tIns="45700">
            <a:spAutoFit/>
          </a:bodyPr>
          <a:lstStyle/>
          <a:p>
            <a:pPr indent="0" lvl="0" marL="0" marR="0" rtl="0" algn="ctr">
              <a:lnSpc>
                <a:spcPct val="85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L’importance de chaque parent</a:t>
            </a:r>
            <a:br>
              <a:rPr b="1" i="0" lang="en-US" sz="28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The importance of each parent</a:t>
            </a:r>
            <a:endParaRPr/>
          </a:p>
        </p:txBody>
      </p:sp>
      <p:pic>
        <p:nvPicPr>
          <p:cNvPr id="128" name="Google Shape;128;p12"/>
          <p:cNvPicPr preferRelativeResize="0"/>
          <p:nvPr/>
        </p:nvPicPr>
        <p:blipFill rotWithShape="1">
          <a:blip r:embed="rId5">
            <a:alphaModFix/>
          </a:blip>
          <a:srcRect b="0" l="0" r="0" t="0"/>
          <a:stretch/>
        </p:blipFill>
        <p:spPr>
          <a:xfrm rot="180000">
            <a:off x="5580062" y="4437062"/>
            <a:ext cx="2592387" cy="2117725"/>
          </a:xfrm>
          <a:prstGeom prst="rect">
            <a:avLst/>
          </a:prstGeom>
          <a:noFill/>
          <a:ln>
            <a:noFill/>
          </a:ln>
        </p:spPr>
      </p:pic>
      <p:sp>
        <p:nvSpPr>
          <p:cNvPr id="129" name="Google Shape;129;p12"/>
          <p:cNvSpPr txBox="1"/>
          <p:nvPr/>
        </p:nvSpPr>
        <p:spPr>
          <a:xfrm>
            <a:off x="539750" y="1628775"/>
            <a:ext cx="7632700" cy="39370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parent is the person primarily responsible for his child and is the school’s primary partner.</a:t>
            </a:r>
            <a:endParaRPr/>
          </a:p>
          <a:p>
            <a:pPr indent="-114300" lvl="0" marL="22860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Parents are the most important role models in the eyes of the child:</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sharing of the Francophone parent’s experiences as well as support from the Anglophone parent are both essential ingredients in bringing a child to feel proud to identify with the French language.</a:t>
            </a:r>
            <a:endParaRPr/>
          </a:p>
          <a:p>
            <a:pPr indent="-228600" lvl="0" marL="2286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Your words and actions need to show the child</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that French is important to you, whether you</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are Francophone or Anglophone. </a:t>
            </a:r>
            <a:endParaRPr/>
          </a:p>
          <a:p>
            <a:pPr indent="-228600" lvl="0" marL="2286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Children need to feel that French occupies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an important place in their environment.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