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7010400" cy="9296400"/>
  <p:embeddedFontLst>
    <p:embeddedFont>
      <p:font typeface="Arial Narrow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ArialNarrow-bold.fntdata"/><Relationship Id="rId12" Type="http://schemas.openxmlformats.org/officeDocument/2006/relationships/slide" Target="slides/slide7.xml"/><Relationship Id="rId34" Type="http://schemas.openxmlformats.org/officeDocument/2006/relationships/font" Target="fonts/ArialNarrow-regular.fntdata"/><Relationship Id="rId15" Type="http://schemas.openxmlformats.org/officeDocument/2006/relationships/slide" Target="slides/slide10.xml"/><Relationship Id="rId37" Type="http://schemas.openxmlformats.org/officeDocument/2006/relationships/font" Target="fonts/ArialNarrow-boldItalic.fntdata"/><Relationship Id="rId14" Type="http://schemas.openxmlformats.org/officeDocument/2006/relationships/slide" Target="slides/slide9.xml"/><Relationship Id="rId36" Type="http://schemas.openxmlformats.org/officeDocument/2006/relationships/font" Target="fonts/ArialNarrow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Google Shape;4;n"/>
          <p:cNvSpPr txBox="1"/>
          <p:nvPr>
            <p:ph idx="2" type="hdr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0" type="dt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/>
          <p:nvPr>
            <p:ph idx="3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1" type="ftr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n"/>
          <p:cNvSpPr txBox="1"/>
          <p:nvPr>
            <p:ph idx="4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image" Target="../media/image18.jpg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1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192087" y="4416425"/>
            <a:ext cx="6553200" cy="7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Souhaitez la bienvenue aux parents et présentez-vous en indiquant votre rôle au sein du centre de la petite enfance ou de l’école.  Si votre rencontre regroupe des parents des deux communautés linguistiques, référez-vous aux politiques et aux pratiques de votre établissement ou consultez l’Annexe B - </a:t>
            </a:r>
            <a:r>
              <a:rPr i="1" lang="en-US" sz="1000"/>
              <a:t>Comment animer un groupe composé de parents francophones et de parents anglophones</a:t>
            </a:r>
            <a:r>
              <a:rPr lang="en-US" sz="1000"/>
              <a:t> - à la fin de ce cahier.</a:t>
            </a:r>
            <a:endParaRPr/>
          </a:p>
        </p:txBody>
      </p:sp>
      <p:sp>
        <p:nvSpPr>
          <p:cNvPr id="26" name="Google Shape;26;p1:notes"/>
          <p:cNvSpPr txBox="1"/>
          <p:nvPr/>
        </p:nvSpPr>
        <p:spPr>
          <a:xfrm>
            <a:off x="192087" y="5151437"/>
            <a:ext cx="6553200" cy="38179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336550" y="4416425"/>
            <a:ext cx="6264275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Un côté en français et un côté en anglais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Le guide n’est pas une traduction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Le côté français s’adresse aux parents francophones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Le côté anglais aborde les mêmes thèmes mais de la perspective du parent anglophone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Les thèmes se retrouvent aux mêmes pages, d’un côté comme de l’autre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32" name="Google Shape;132;p10:notes"/>
          <p:cNvSpPr txBox="1"/>
          <p:nvPr/>
        </p:nvSpPr>
        <p:spPr>
          <a:xfrm>
            <a:off x="265112" y="6088062"/>
            <a:ext cx="65532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265112" y="4416425"/>
            <a:ext cx="6553200" cy="592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À ce point-ci de la rencontre, distribuez aux parents le guide </a:t>
            </a:r>
            <a:r>
              <a:rPr i="1" lang="en-US" sz="1000"/>
              <a:t>Voir grand / Dream Big</a:t>
            </a:r>
            <a:r>
              <a:rPr lang="en-US" sz="1000"/>
              <a:t> et laissez-les le feuilleter à leur guise pendant deux ou trois minutes. </a:t>
            </a:r>
            <a:endParaRPr/>
          </a:p>
        </p:txBody>
      </p:sp>
      <p:sp>
        <p:nvSpPr>
          <p:cNvPr id="148" name="Google Shape;148;p11:notes"/>
          <p:cNvSpPr txBox="1"/>
          <p:nvPr/>
        </p:nvSpPr>
        <p:spPr>
          <a:xfrm>
            <a:off x="265112" y="4792662"/>
            <a:ext cx="6553200" cy="410368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265112" y="4416425"/>
            <a:ext cx="6480175" cy="19605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Explorer le guide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Suggérez-leur ensuite de prendre la page 3 et de lire les citations de parents.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Après quelques minutes, demandez aux parents de partager avec le reste du groupe une citation qui les a frappés ou à laquelle ils s’identifient davantage.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Les huit prochaines diapositives sont des reproductions des messages qui se trouvent aux pages 3 du guide </a:t>
            </a:r>
            <a:r>
              <a:rPr i="1" lang="en-US" sz="1000"/>
              <a:t>Voir grand / Dream big</a:t>
            </a:r>
            <a:r>
              <a:rPr lang="en-US" sz="1000"/>
              <a:t>. Vous pouvez les faire défiler pour animer la discussion avec les parents. 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60" name="Google Shape;160;p12:notes"/>
          <p:cNvSpPr txBox="1"/>
          <p:nvPr/>
        </p:nvSpPr>
        <p:spPr>
          <a:xfrm>
            <a:off x="265112" y="6016625"/>
            <a:ext cx="6553200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9" name="Google Shape;169;p13:notes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3950" y="614362"/>
            <a:ext cx="4810125" cy="35290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3:notes"/>
          <p:cNvSpPr txBox="1"/>
          <p:nvPr/>
        </p:nvSpPr>
        <p:spPr>
          <a:xfrm>
            <a:off x="265112" y="4143375"/>
            <a:ext cx="6553200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171" name="Google Shape;171;p13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3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14:notes"/>
          <p:cNvSpPr txBox="1"/>
          <p:nvPr/>
        </p:nvSpPr>
        <p:spPr>
          <a:xfrm>
            <a:off x="265112" y="4143375"/>
            <a:ext cx="6553200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181" name="Google Shape;181;p14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4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15:notes"/>
          <p:cNvSpPr txBox="1"/>
          <p:nvPr/>
        </p:nvSpPr>
        <p:spPr>
          <a:xfrm>
            <a:off x="265112" y="4360862"/>
            <a:ext cx="6553200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191" name="Google Shape;191;p15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5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16:notes"/>
          <p:cNvSpPr txBox="1"/>
          <p:nvPr/>
        </p:nvSpPr>
        <p:spPr>
          <a:xfrm>
            <a:off x="265112" y="4360862"/>
            <a:ext cx="6553200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6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6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0" name="Google Shape;210;p17:notes"/>
          <p:cNvSpPr txBox="1"/>
          <p:nvPr/>
        </p:nvSpPr>
        <p:spPr>
          <a:xfrm>
            <a:off x="265112" y="4287837"/>
            <a:ext cx="6553200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211" name="Google Shape;211;p17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7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p18:notes"/>
          <p:cNvSpPr txBox="1"/>
          <p:nvPr/>
        </p:nvSpPr>
        <p:spPr>
          <a:xfrm>
            <a:off x="265112" y="4287837"/>
            <a:ext cx="6553200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221" name="Google Shape;221;p18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8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0" name="Google Shape;230;p19:notes"/>
          <p:cNvSpPr txBox="1"/>
          <p:nvPr/>
        </p:nvSpPr>
        <p:spPr>
          <a:xfrm>
            <a:off x="265112" y="4143375"/>
            <a:ext cx="6553200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231" name="Google Shape;231;p19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9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2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265112" y="4416425"/>
            <a:ext cx="6553200" cy="275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Présentez les objectifs de la soirée à partir des quelques points suivants :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Explorer le guide de construction identitaire </a:t>
            </a:r>
            <a:r>
              <a:rPr i="1" lang="en-US" sz="1000"/>
              <a:t>Voir grand / Dream Big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Voir comment chaque parent – francophone ou anglophone - a un rôle à jouer dans la construction identitaire de son enfant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Construire l’identité, c’est amener l’enfant à se sentir francophone et à faire en sorte qu’il accorde une place importante à la langue française dans sa vie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Il faut parler de construction identitaire francophone parce que le milieu minoritaire fait déjà une place importante à l’anglais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Les gestes posés à la maison viennent appuyer les activités que vit l’enfant pendant sa journée dans un service à la petite enfance ou à l’école </a:t>
            </a:r>
            <a:endParaRPr/>
          </a:p>
        </p:txBody>
      </p:sp>
      <p:sp>
        <p:nvSpPr>
          <p:cNvPr id="37" name="Google Shape;37;p2:notes"/>
          <p:cNvSpPr txBox="1"/>
          <p:nvPr/>
        </p:nvSpPr>
        <p:spPr>
          <a:xfrm>
            <a:off x="265112" y="7023100"/>
            <a:ext cx="6553200" cy="208915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20:notes"/>
          <p:cNvSpPr txBox="1"/>
          <p:nvPr/>
        </p:nvSpPr>
        <p:spPr>
          <a:xfrm>
            <a:off x="265112" y="4143375"/>
            <a:ext cx="6553200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241" name="Google Shape;241;p20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0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" name="Google Shape;250;p21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1" name="Google Shape;251;p21:notes"/>
          <p:cNvSpPr txBox="1"/>
          <p:nvPr>
            <p:ph idx="1" type="body"/>
          </p:nvPr>
        </p:nvSpPr>
        <p:spPr>
          <a:xfrm>
            <a:off x="265112" y="4416425"/>
            <a:ext cx="6624637" cy="22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Le quotidien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Demandez aux parents à se regrouper en couples ou en petits groupes.  Invitez-les à feuilleter les pages 5 à 18.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Ces thèmes reflètent la vie de tous les jours de votre enfant.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Chaque page comporte un thème séparé – on peut donc ouvrir le guide à n’importe quelle page et tirer profit</a:t>
            </a:r>
            <a:br>
              <a:rPr lang="en-US" sz="1000"/>
            </a:br>
            <a:r>
              <a:rPr lang="en-US" sz="1000"/>
              <a:t>    des informations qui y sont présentées.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Trouvez une suggestion que </a:t>
            </a:r>
            <a:r>
              <a:rPr b="1" lang="en-US" sz="1000"/>
              <a:t>vous pouvez faire</a:t>
            </a:r>
            <a:r>
              <a:rPr lang="en-US" sz="1000"/>
              <a:t> à la maison.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Trouvez une suggestion que </a:t>
            </a:r>
            <a:r>
              <a:rPr b="1" lang="en-US" sz="1000"/>
              <a:t>vous voulez essayer de faire</a:t>
            </a:r>
            <a:r>
              <a:rPr lang="en-US" sz="1000"/>
              <a:t> à la maison.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52" name="Google Shape;252;p21:notes"/>
          <p:cNvSpPr txBox="1"/>
          <p:nvPr/>
        </p:nvSpPr>
        <p:spPr>
          <a:xfrm>
            <a:off x="265112" y="6592887"/>
            <a:ext cx="6553200" cy="24479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p22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4" name="Google Shape;264;p22:notes"/>
          <p:cNvSpPr txBox="1"/>
          <p:nvPr>
            <p:ph idx="1" type="body"/>
          </p:nvPr>
        </p:nvSpPr>
        <p:spPr>
          <a:xfrm>
            <a:off x="292100" y="4416425"/>
            <a:ext cx="6626225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182562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Partager des impressions</a:t>
            </a:r>
            <a:endParaRPr/>
          </a:p>
          <a:p>
            <a:pPr indent="0" lvl="0" marL="182562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0" lvl="0" marL="18256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Prenez ensuite quelques minutes pour permettre aux parents qui le désirent de partager leurs impressions avec le grand groupe.  N’hésitez pas à faire des liens entre les sujets qui sont discutés et des activités qui ont lieu dans votre service à la petite enfance ou à l’école afin que les parents comprennent à quel point leur appui est essentiel.</a:t>
            </a:r>
            <a:endParaRPr/>
          </a:p>
        </p:txBody>
      </p:sp>
      <p:sp>
        <p:nvSpPr>
          <p:cNvPr id="265" name="Google Shape;265;p22:notes"/>
          <p:cNvSpPr txBox="1"/>
          <p:nvPr/>
        </p:nvSpPr>
        <p:spPr>
          <a:xfrm>
            <a:off x="265112" y="5511800"/>
            <a:ext cx="6553200" cy="324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1" name="Google Shape;281;p23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2" name="Google Shape;282;p23:notes"/>
          <p:cNvSpPr txBox="1"/>
          <p:nvPr>
            <p:ph idx="1" type="body"/>
          </p:nvPr>
        </p:nvSpPr>
        <p:spPr>
          <a:xfrm>
            <a:off x="265112" y="4416425"/>
            <a:ext cx="6480175" cy="17446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Feuilleter le livret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Veuillez ensuite le livret avec les parents et expliquez-leur les autres  sections :</a:t>
            </a:r>
            <a:br>
              <a:rPr lang="en-US" sz="1000"/>
            </a:br>
            <a:br>
              <a:rPr lang="en-US" sz="1000"/>
            </a:br>
            <a:r>
              <a:rPr lang="en-US" sz="1000"/>
              <a:t>	-   À la page 1, on découvre que des parents de partout au pays ont contribué à produire ce guide.</a:t>
            </a:r>
            <a:br>
              <a:rPr lang="en-US" sz="1000"/>
            </a:br>
            <a:br>
              <a:rPr lang="en-US" sz="1000"/>
            </a:br>
            <a:r>
              <a:rPr lang="en-US" sz="1000"/>
              <a:t>	-	Aux pages 2 et 4, on répond à des questions courantes qu’il est normal de se poser.</a:t>
            </a:r>
            <a:br>
              <a:rPr lang="en-US" sz="1000"/>
            </a:br>
            <a:br>
              <a:rPr lang="en-US" sz="1000"/>
            </a:br>
            <a:r>
              <a:rPr lang="en-US" sz="1000"/>
              <a:t>	-	La page 19 et les suivantes permettent aux parents qui le désirent d’aller plus loin dans la démarche.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83" name="Google Shape;283;p23:notes"/>
          <p:cNvSpPr txBox="1"/>
          <p:nvPr/>
        </p:nvSpPr>
        <p:spPr>
          <a:xfrm>
            <a:off x="265112" y="6016625"/>
            <a:ext cx="6553200" cy="295275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5" name="Google Shape;295;p24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6" name="Google Shape;296;p24:notes"/>
          <p:cNvSpPr txBox="1"/>
          <p:nvPr>
            <p:ph idx="1" type="body"/>
          </p:nvPr>
        </p:nvSpPr>
        <p:spPr>
          <a:xfrm>
            <a:off x="265112" y="4416425"/>
            <a:ext cx="6480175" cy="21034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Amenez ensuite la discussion vers les rôles différents mais complémentaires du parent francophone et du parent anglophone.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Rôle du parent francophone :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Transmet la langue et la culture qu’il a reçues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Parle français avec l’enfant (ou commence à parler français petit à petit jusqu’à ce que ce soit naturel entre</a:t>
            </a:r>
            <a:br>
              <a:rPr lang="en-US" sz="1000"/>
            </a:br>
            <a:r>
              <a:rPr lang="en-US" sz="1000"/>
              <a:t>    le parent et l’enfant)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Raconte des expériences positives qu’il a vécues en français dans sa famille, à l’école ou avec ses amis.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97" name="Google Shape;297;p24:notes"/>
          <p:cNvSpPr txBox="1"/>
          <p:nvPr/>
        </p:nvSpPr>
        <p:spPr>
          <a:xfrm>
            <a:off x="265112" y="6592887"/>
            <a:ext cx="6553200" cy="24479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7" name="Google Shape;307;p25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8" name="Google Shape;308;p25:notes"/>
          <p:cNvSpPr txBox="1"/>
          <p:nvPr>
            <p:ph idx="1" type="body"/>
          </p:nvPr>
        </p:nvSpPr>
        <p:spPr>
          <a:xfrm>
            <a:off x="265112" y="4416425"/>
            <a:ext cx="6480175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Rôle du parent anglophone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Exprime le souhait que son enfant fasse une place à son identité francophone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Appuie les initiatives de son partenaire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Encourage l’enfant dans ses efforts à vivre en français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Démontre à l’enfant qu’il est fier de lui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09" name="Google Shape;309;p25:notes"/>
          <p:cNvSpPr txBox="1"/>
          <p:nvPr/>
        </p:nvSpPr>
        <p:spPr>
          <a:xfrm>
            <a:off x="265112" y="6161087"/>
            <a:ext cx="6553200" cy="280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6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9" name="Google Shape;319;p26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0" name="Google Shape;320;p26:notes"/>
          <p:cNvSpPr txBox="1"/>
          <p:nvPr>
            <p:ph idx="1" type="body"/>
          </p:nvPr>
        </p:nvSpPr>
        <p:spPr>
          <a:xfrm>
            <a:off x="317500" y="4416425"/>
            <a:ext cx="6481762" cy="167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En milieu minoritaire, un bel équilibre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Tout le monde veut le bien de son enfant!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Dans une famille exogame en milieu minoritaire, l’identité anglophone de l’enfant n’est pas à risque : l’environnement, la famille, les médias, les commerces, etc. sont souvent à prédominance anglaise.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Il faut travailler davantage à l’identité francophone de l’enfant pour maintenir un bel équilibre entre les deux langues.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21" name="Google Shape;321;p26:notes"/>
          <p:cNvSpPr txBox="1"/>
          <p:nvPr/>
        </p:nvSpPr>
        <p:spPr>
          <a:xfrm>
            <a:off x="265112" y="6016625"/>
            <a:ext cx="6553200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1" name="Google Shape;331;p27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2" name="Google Shape;332;p27:notes"/>
          <p:cNvSpPr txBox="1"/>
          <p:nvPr>
            <p:ph idx="1" type="body"/>
          </p:nvPr>
        </p:nvSpPr>
        <p:spPr>
          <a:xfrm>
            <a:off x="192087" y="4416425"/>
            <a:ext cx="6481762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Suggestions pour conclure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Laissez traîner le guide dans un endroit fréquenté de la maison!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Revenez-y souvent pour discuter d’actions que vous pouvez entreprendre.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Essayer quelque chose que </a:t>
            </a:r>
            <a:r>
              <a:rPr b="1" lang="en-US" sz="1000"/>
              <a:t>vous pouvez faire</a:t>
            </a:r>
            <a:r>
              <a:rPr lang="en-US" sz="1000"/>
              <a:t> dès maintenant!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Identifiez une activité que </a:t>
            </a:r>
            <a:r>
              <a:rPr b="1" lang="en-US" sz="1000"/>
              <a:t>vous voulez essayer de faire</a:t>
            </a:r>
            <a:r>
              <a:rPr lang="en-US" sz="1000"/>
              <a:t> et faites-en l’expérience!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33" name="Google Shape;333;p27:notes"/>
          <p:cNvSpPr txBox="1"/>
          <p:nvPr/>
        </p:nvSpPr>
        <p:spPr>
          <a:xfrm>
            <a:off x="192087" y="6088062"/>
            <a:ext cx="6553200" cy="302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8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3" name="Google Shape;343;p28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4" name="Google Shape;344;p28:notes"/>
          <p:cNvSpPr txBox="1"/>
          <p:nvPr/>
        </p:nvSpPr>
        <p:spPr>
          <a:xfrm>
            <a:off x="265112" y="4360862"/>
            <a:ext cx="6553200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345" name="Google Shape;345;p28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3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265112" y="4416425"/>
            <a:ext cx="6480175" cy="21034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Pourquoi la construction identitaire?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Pouvoir parler français n’est pas suffisant pour sentir qu’on fait partie d’une communauté francophone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Pour réussir sa mission, les services à la petite enfance et l’école souhaitent que l’enfant ait des liens affectifs avec le français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Les expériences positives en français avec ceux qu’il aime renforcent son « lien du cœur » avec la langue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Jouer, parler, vivre des expériences en français sont autant d’éléments essentiels pour développer un rapport positif face à la langue française.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47" name="Google Shape;47;p3:notes"/>
          <p:cNvSpPr txBox="1"/>
          <p:nvPr/>
        </p:nvSpPr>
        <p:spPr>
          <a:xfrm>
            <a:off x="265112" y="6375400"/>
            <a:ext cx="6553200" cy="252095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4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196850" y="4416425"/>
            <a:ext cx="6477000" cy="22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L’importance de chaque parent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Le parent est le premier éducateur de son enfant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Les parents sont les modèles les plus importants aux yeux de l’enfant : le partage des expériences de son parent francophone et l’appui de son parent anglophone sont les deux ingrédients essentiels pour que l’enfant soit fier de s’identifier au français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Vos mots et vos gestes doivent montrer à l’enfant que le français est important à vos yeux, que vous soyez francophone ou anglophone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L’enfant doit sentir que le français a une place importante dans son environnement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58" name="Google Shape;58;p4:notes"/>
          <p:cNvSpPr txBox="1"/>
          <p:nvPr/>
        </p:nvSpPr>
        <p:spPr>
          <a:xfrm>
            <a:off x="227012" y="6591300"/>
            <a:ext cx="6553200" cy="208915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5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8" name="Google Shape;68;p5:notes"/>
          <p:cNvSpPr txBox="1"/>
          <p:nvPr>
            <p:ph idx="1" type="body"/>
          </p:nvPr>
        </p:nvSpPr>
        <p:spPr>
          <a:xfrm>
            <a:off x="336550" y="4416425"/>
            <a:ext cx="6337300" cy="19605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Petit à petit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L’identité se construit de façon progressive, petit à petit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Créer un foyer où le français occupe une place importante se réalise également petit à petit – il suffit de voir grand!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Un petit geste à la fois, une petite action à chaque jour contribuera à ce but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La rencontre vise à en parler et le guide </a:t>
            </a:r>
            <a:r>
              <a:rPr i="1" lang="en-US" sz="1000"/>
              <a:t>Voir grand petit à petit </a:t>
            </a:r>
            <a:r>
              <a:rPr lang="en-US" sz="1000"/>
              <a:t>vous appuyera dans cette démarche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69" name="Google Shape;69;p5:notes"/>
          <p:cNvSpPr txBox="1"/>
          <p:nvPr/>
        </p:nvSpPr>
        <p:spPr>
          <a:xfrm>
            <a:off x="265112" y="6232525"/>
            <a:ext cx="6553200" cy="26638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6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192087" y="4416425"/>
            <a:ext cx="6626225" cy="167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Pourquoi l’éducation en français?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Les services à la petite enfance en français et l’école de langue française jouent un rôle complémentaire dans la construction identitaire des enfants.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L’enfant apprend – comme dans les autres écoles – et construit de plus une identité francophone.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Les services à la petite enfance, l’école et le foyer travaillent ensemble pour que l’enfant devienne fier des deux langues qu’il possède.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82" name="Google Shape;82;p6:notes"/>
          <p:cNvSpPr txBox="1"/>
          <p:nvPr/>
        </p:nvSpPr>
        <p:spPr>
          <a:xfrm>
            <a:off x="265112" y="6069012"/>
            <a:ext cx="6553200" cy="290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7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3" name="Google Shape;93;p7:notes"/>
          <p:cNvSpPr txBox="1"/>
          <p:nvPr>
            <p:ph idx="1" type="body"/>
          </p:nvPr>
        </p:nvSpPr>
        <p:spPr>
          <a:xfrm>
            <a:off x="265112" y="4416425"/>
            <a:ext cx="65532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Le parent est le héros de l’histoire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Le parent est le premier modèle de l’enfant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Vos gestes et vos paroles comme parent indiquent ce qui a de la valeur à vos yeux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Quelles sont les valeurs de votre famille? L’éducation? Le respect? La politesse? Et la langue française?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94" name="Google Shape;94;p7:notes"/>
          <p:cNvSpPr txBox="1"/>
          <p:nvPr/>
        </p:nvSpPr>
        <p:spPr>
          <a:xfrm>
            <a:off x="265112" y="5799137"/>
            <a:ext cx="6553200" cy="3097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8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265112" y="4416425"/>
            <a:ext cx="6408737" cy="167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Les services à la petite enfance, l’école et la famille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Les études démontrent que l’école a besoin de l’aide du foyer pour réussir sa mission éducative en milieu minoritaire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Parmi les appuis les plus importants, la place du français au foyer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Quand les services à la petite enfance, l’école et la famille travaillent ensemble, tout devient cohérent pour l’enfant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06" name="Google Shape;106;p8:notes"/>
          <p:cNvSpPr txBox="1"/>
          <p:nvPr/>
        </p:nvSpPr>
        <p:spPr>
          <a:xfrm>
            <a:off x="265112" y="6016625"/>
            <a:ext cx="6553200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9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8" name="Google Shape;118;p9:notes"/>
          <p:cNvSpPr txBox="1"/>
          <p:nvPr>
            <p:ph idx="1" type="body"/>
          </p:nvPr>
        </p:nvSpPr>
        <p:spPr>
          <a:xfrm>
            <a:off x="265112" y="4416425"/>
            <a:ext cx="6553200" cy="21034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i="1" lang="en-US" sz="1000"/>
              <a:t>Voir grand, petit à petit</a:t>
            </a:r>
            <a:br>
              <a:rPr i="1"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Un guide de construction identitaire au foyer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Vise le quotidien de l’enfant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Propose de faire une place importante au français dans le foyer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Aide le parent francophone à cibler certaines activités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Fait une place importante à la contribution du parent anglophone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Encourage le dialogue entre les parents pour le bien de leur enfant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19" name="Google Shape;119;p9:notes"/>
          <p:cNvSpPr txBox="1"/>
          <p:nvPr/>
        </p:nvSpPr>
        <p:spPr>
          <a:xfrm>
            <a:off x="265112" y="6519862"/>
            <a:ext cx="6553200" cy="252095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layout with centered title and subtitle placeholders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3.jpg"/><Relationship Id="rId5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2.jpg"/><Relationship Id="rId6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3.jpg"/><Relationship Id="rId5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3.jpg"/><Relationship Id="rId5" Type="http://schemas.openxmlformats.org/officeDocument/2006/relationships/image" Target="../media/image17.jpg"/><Relationship Id="rId6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3.jpg"/><Relationship Id="rId5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3.jpg"/><Relationship Id="rId5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Relationship Id="rId4" Type="http://schemas.openxmlformats.org/officeDocument/2006/relationships/image" Target="../media/image3.jpg"/><Relationship Id="rId5" Type="http://schemas.openxmlformats.org/officeDocument/2006/relationships/image" Target="../media/image1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Relationship Id="rId4" Type="http://schemas.openxmlformats.org/officeDocument/2006/relationships/image" Target="../media/image3.jpg"/><Relationship Id="rId5" Type="http://schemas.openxmlformats.org/officeDocument/2006/relationships/image" Target="../media/image1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Relationship Id="rId4" Type="http://schemas.openxmlformats.org/officeDocument/2006/relationships/image" Target="../media/image3.jpg"/><Relationship Id="rId5" Type="http://schemas.openxmlformats.org/officeDocument/2006/relationships/image" Target="../media/image19.jpg"/><Relationship Id="rId6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5.jp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8.jp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4.jpg"/><Relationship Id="rId5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1.jpg"/><Relationship Id="rId5" Type="http://schemas.openxmlformats.org/officeDocument/2006/relationships/image" Target="../media/image7.jpg"/><Relationship Id="rId6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/>
        </p:nvSpPr>
        <p:spPr>
          <a:xfrm>
            <a:off x="3995737" y="2249487"/>
            <a:ext cx="4802187" cy="3013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meeting will be conducted in French with the support of this visual presentation.</a:t>
            </a:r>
            <a:b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facilitator will ensure that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participants will be able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express their views in the language of their choice. </a:t>
            </a:r>
            <a:endParaRPr/>
          </a:p>
        </p:txBody>
      </p:sp>
      <p:pic>
        <p:nvPicPr>
          <p:cNvPr id="30" name="Google Shape;3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312" y="1993900"/>
            <a:ext cx="3671887" cy="34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 txBox="1"/>
          <p:nvPr/>
        </p:nvSpPr>
        <p:spPr>
          <a:xfrm>
            <a:off x="360362" y="-84137"/>
            <a:ext cx="8374062" cy="1281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Bienvenue ● Welcome</a:t>
            </a:r>
            <a:endParaRPr b="0" i="0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2"/>
          <p:cNvSpPr txBox="1"/>
          <p:nvPr/>
        </p:nvSpPr>
        <p:spPr>
          <a:xfrm>
            <a:off x="2971800" y="1662112"/>
            <a:ext cx="4651375" cy="2163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guide is not a translation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4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French side is for Francophone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parents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136" name="Google Shape;136;p12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2"/>
          <p:cNvSpPr txBox="1"/>
          <p:nvPr/>
        </p:nvSpPr>
        <p:spPr>
          <a:xfrm>
            <a:off x="179387" y="1430337"/>
            <a:ext cx="2736850" cy="2430462"/>
          </a:xfrm>
          <a:prstGeom prst="rect">
            <a:avLst/>
          </a:prstGeom>
          <a:solidFill>
            <a:srgbClr val="3F6F0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312" y="1763712"/>
            <a:ext cx="2157412" cy="17764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9" name="Google Shape;139;p12"/>
          <p:cNvSpPr txBox="1"/>
          <p:nvPr/>
        </p:nvSpPr>
        <p:spPr>
          <a:xfrm>
            <a:off x="6156325" y="4167187"/>
            <a:ext cx="2736850" cy="2430462"/>
          </a:xfrm>
          <a:prstGeom prst="rect">
            <a:avLst/>
          </a:prstGeom>
          <a:solidFill>
            <a:srgbClr val="3F6F0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3662" y="4476750"/>
            <a:ext cx="2160587" cy="17795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41" name="Google Shape;14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2"/>
          <p:cNvSpPr txBox="1"/>
          <p:nvPr/>
        </p:nvSpPr>
        <p:spPr>
          <a:xfrm>
            <a:off x="1493837" y="44450"/>
            <a:ext cx="62103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 côté en français et un autre en anglais</a:t>
            </a:r>
            <a:b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Two sides: one in French, one in English</a:t>
            </a:r>
            <a:endParaRPr/>
          </a:p>
        </p:txBody>
      </p:sp>
      <p:sp>
        <p:nvSpPr>
          <p:cNvPr id="143" name="Google Shape;143;p12"/>
          <p:cNvSpPr txBox="1"/>
          <p:nvPr/>
        </p:nvSpPr>
        <p:spPr>
          <a:xfrm>
            <a:off x="177800" y="4581525"/>
            <a:ext cx="5834062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8137" lvl="0" marL="3381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English side deals with the same topics,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but from the Anglophone parent’s point of view</a:t>
            </a:r>
            <a:endParaRPr/>
          </a:p>
          <a:p>
            <a:pPr indent="338137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8137" lvl="0" marL="3381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topics always appear on the same pages, 	with the French on one side and the English on 	the other 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" y="-4762"/>
            <a:ext cx="91789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3"/>
          <p:cNvSpPr txBox="1"/>
          <p:nvPr/>
        </p:nvSpPr>
        <p:spPr>
          <a:xfrm>
            <a:off x="466725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3"/>
          <p:cNvSpPr txBox="1"/>
          <p:nvPr/>
        </p:nvSpPr>
        <p:spPr>
          <a:xfrm rot="-600000">
            <a:off x="611187" y="1274762"/>
            <a:ext cx="4248150" cy="3668712"/>
          </a:xfrm>
          <a:prstGeom prst="rect">
            <a:avLst/>
          </a:prstGeom>
          <a:solidFill>
            <a:srgbClr val="3F6F0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00000">
            <a:off x="855662" y="1562100"/>
            <a:ext cx="3817937" cy="32083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4" name="Google Shape;154;p13"/>
          <p:cNvSpPr txBox="1"/>
          <p:nvPr/>
        </p:nvSpPr>
        <p:spPr>
          <a:xfrm rot="-540000">
            <a:off x="4246562" y="1847850"/>
            <a:ext cx="4248150" cy="3668712"/>
          </a:xfrm>
          <a:prstGeom prst="rect">
            <a:avLst/>
          </a:prstGeom>
          <a:solidFill>
            <a:srgbClr val="3F6F0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">
            <a:off x="4443412" y="2100262"/>
            <a:ext cx="3816350" cy="31432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4"/>
          <p:cNvSpPr txBox="1"/>
          <p:nvPr/>
        </p:nvSpPr>
        <p:spPr>
          <a:xfrm>
            <a:off x="396875" y="2276475"/>
            <a:ext cx="7559675" cy="155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to page 3 of the guide</a:t>
            </a:r>
            <a:endParaRPr/>
          </a:p>
          <a:p>
            <a:pPr indent="-2936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 with the group a quote that strikes you the most or to which you feel you can relate</a:t>
            </a:r>
            <a:endParaRPr/>
          </a:p>
        </p:txBody>
      </p:sp>
      <p:sp>
        <p:nvSpPr>
          <p:cNvPr id="164" name="Google Shape;164;p14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4"/>
          <p:cNvSpPr txBox="1"/>
          <p:nvPr/>
        </p:nvSpPr>
        <p:spPr>
          <a:xfrm>
            <a:off x="2362200" y="-47625"/>
            <a:ext cx="4475162" cy="94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Voir grand, petit à petit </a:t>
            </a:r>
            <a:b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Dream Big, Little by Little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5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5"/>
          <p:cNvSpPr/>
          <p:nvPr/>
        </p:nvSpPr>
        <p:spPr>
          <a:xfrm rot="10800000">
            <a:off x="971550" y="549275"/>
            <a:ext cx="6840537" cy="5759450"/>
          </a:xfrm>
          <a:prstGeom prst="wedgeEllipseCallout">
            <a:avLst>
              <a:gd fmla="val 21700" name="adj1"/>
              <a:gd fmla="val 22993" name="adj2"/>
            </a:avLst>
          </a:prstGeom>
          <a:solidFill>
            <a:srgbClr val="34530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5"/>
          <p:cNvSpPr txBox="1"/>
          <p:nvPr/>
        </p:nvSpPr>
        <p:spPr>
          <a:xfrm>
            <a:off x="971550" y="2087562"/>
            <a:ext cx="6840537" cy="297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J’aime ma culture francophone,</a:t>
            </a:r>
            <a:b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j’aime notre façon d’être,</a:t>
            </a:r>
            <a:b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notre joie de vivre,</a:t>
            </a:r>
            <a:b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nos traditions, nos manies.</a:t>
            </a:r>
            <a:b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 veux que mes enfants vivent ça</a:t>
            </a:r>
            <a:b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 qu’ils soient fiers comme moi</a:t>
            </a:r>
            <a:b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d’être francophones!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6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468312" y="404812"/>
            <a:ext cx="8315325" cy="5111750"/>
          </a:xfrm>
          <a:prstGeom prst="wedgeEllipseCallout">
            <a:avLst>
              <a:gd fmla="val 2577" name="adj1"/>
              <a:gd fmla="val 62500" name="adj2"/>
            </a:avLst>
          </a:prstGeom>
          <a:solidFill>
            <a:srgbClr val="619C0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6"/>
          <p:cNvSpPr txBox="1"/>
          <p:nvPr/>
        </p:nvSpPr>
        <p:spPr>
          <a:xfrm>
            <a:off x="1427162" y="1281112"/>
            <a:ext cx="6551612" cy="340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 partner is French. At first, I just couldn’t understand why he and his family would put so much effort into wanting to speak French all the time. But I am starting to see the strength and pride he gets from knowing who he is. I see how this is rubbing off on me. I am asking myself what I want for myself and our family. I want our kids to have this sense of strength. I’m not sure how, but I am willing to learn the French culture so that we can honour both cultures in our family.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7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7"/>
          <p:cNvSpPr/>
          <p:nvPr/>
        </p:nvSpPr>
        <p:spPr>
          <a:xfrm rot="10800000">
            <a:off x="395287" y="44450"/>
            <a:ext cx="7667625" cy="6742112"/>
          </a:xfrm>
          <a:prstGeom prst="wedgeEllipseCallout">
            <a:avLst>
              <a:gd fmla="val 98" name="adj1"/>
              <a:gd fmla="val 1139" name="adj2"/>
            </a:avLst>
          </a:prstGeom>
          <a:solidFill>
            <a:srgbClr val="619C0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7"/>
          <p:cNvSpPr txBox="1"/>
          <p:nvPr/>
        </p:nvSpPr>
        <p:spPr>
          <a:xfrm>
            <a:off x="611187" y="738187"/>
            <a:ext cx="7389812" cy="564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Moi, j’ai choisi d’être francophone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d’abord. Je suis d’une famille exogame :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ma mère est anglophone et mon père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est francophone. Je connais les deux cultures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et je parle les deux langues.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Je sais que si je veux rester francophone,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il faut que je fasse le choix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de vivre en français tous les jours.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Je m’identifie avec la culture francophone,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il faut que je sois conséquente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avec moi-même.  Alors je choisis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d’entourer ma famille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de tout ce qui est français!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8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 rot="10800000">
            <a:off x="180974" y="1052512"/>
            <a:ext cx="8783637" cy="5256212"/>
          </a:xfrm>
          <a:prstGeom prst="wedgeEllipseCallout">
            <a:avLst>
              <a:gd fmla="val 2436" name="adj1"/>
              <a:gd fmla="val 25201" name="adj2"/>
            </a:avLst>
          </a:prstGeom>
          <a:solidFill>
            <a:srgbClr val="066E08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8"/>
          <p:cNvSpPr txBox="1"/>
          <p:nvPr/>
        </p:nvSpPr>
        <p:spPr>
          <a:xfrm>
            <a:off x="923925" y="1995487"/>
            <a:ext cx="7248525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appreciate the fact that my spouse is giving our son a flying start by teaching him</a:t>
            </a:r>
            <a:b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French songs, games and stories</a:t>
            </a:r>
            <a:b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she learned when she was a child.</a:t>
            </a:r>
            <a:b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It’s a very special thing to know</a:t>
            </a:r>
            <a:b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to live one’s culture. Imagine having two! That is what I want for my child</a:t>
            </a:r>
            <a:b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I am willing to practise whatever</a:t>
            </a:r>
            <a:b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poor French I have to get involved</a:t>
            </a:r>
            <a:b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my son’s French reality… and learn more!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9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9"/>
          <p:cNvSpPr/>
          <p:nvPr/>
        </p:nvSpPr>
        <p:spPr>
          <a:xfrm rot="10800000">
            <a:off x="323850" y="188912"/>
            <a:ext cx="8135937" cy="5589587"/>
          </a:xfrm>
          <a:prstGeom prst="wedgeEllipseCallout">
            <a:avLst>
              <a:gd fmla="val 10840" name="adj1"/>
              <a:gd fmla="val -3657" name="adj2"/>
            </a:avLst>
          </a:prstGeom>
          <a:solidFill>
            <a:srgbClr val="619C0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9"/>
          <p:cNvSpPr txBox="1"/>
          <p:nvPr/>
        </p:nvSpPr>
        <p:spPr>
          <a:xfrm>
            <a:off x="711200" y="1196975"/>
            <a:ext cx="7389812" cy="399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Dans mon milieu, il serait plus facile</a:t>
            </a:r>
            <a:b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pour moi et ma famille de parler anglais.</a:t>
            </a:r>
            <a:b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Mais je sais que je perdrais une grande partie</a:t>
            </a:r>
            <a:b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de moi-même si je ne vivais pas en français.</a:t>
            </a:r>
            <a:b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C’était crucial pour moi que mon conjoint comprenne ça et que nos enfants aient</a:t>
            </a:r>
            <a:b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les deux cultures. C’est une question</a:t>
            </a:r>
            <a:b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d’être fidèle à moi-même.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0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0"/>
          <p:cNvSpPr/>
          <p:nvPr/>
        </p:nvSpPr>
        <p:spPr>
          <a:xfrm rot="10800000">
            <a:off x="0" y="1052512"/>
            <a:ext cx="9144000" cy="5256212"/>
          </a:xfrm>
          <a:prstGeom prst="wedgeEllipseCallout">
            <a:avLst>
              <a:gd fmla="val 82" name="adj1"/>
              <a:gd fmla="val 117" name="adj2"/>
            </a:avLst>
          </a:prstGeom>
          <a:solidFill>
            <a:srgbClr val="34530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0"/>
          <p:cNvSpPr txBox="1"/>
          <p:nvPr/>
        </p:nvSpPr>
        <p:spPr>
          <a:xfrm>
            <a:off x="827087" y="1884362"/>
            <a:ext cx="7389812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There is such richness in the French culture, music and literature, and I believe that being part of this culture will lead to a better, a fuller life for our family. It is a fundamental human motivation to be part of a group, to identify with a group, with a culture. Identity gives people a sense of belonging. To me, it is important in general to have a national identity. In Canada,</a:t>
            </a:r>
            <a:b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find there is a strong French Canadian culture.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1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1"/>
          <p:cNvSpPr/>
          <p:nvPr/>
        </p:nvSpPr>
        <p:spPr>
          <a:xfrm rot="10800000">
            <a:off x="180974" y="1052512"/>
            <a:ext cx="8783637" cy="5256212"/>
          </a:xfrm>
          <a:prstGeom prst="wedgeEllipseCallout">
            <a:avLst>
              <a:gd fmla="val 2436" name="adj1"/>
              <a:gd fmla="val 25201" name="adj2"/>
            </a:avLst>
          </a:prstGeom>
          <a:solidFill>
            <a:srgbClr val="34530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1"/>
          <p:cNvSpPr txBox="1"/>
          <p:nvPr/>
        </p:nvSpPr>
        <p:spPr>
          <a:xfrm>
            <a:off x="538162" y="2057400"/>
            <a:ext cx="8137525" cy="3387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</a:pPr>
            <a:r>
              <a:rPr b="1" i="0" lang="en-US" sz="36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Parler français, c’est bien beau,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</a:pPr>
            <a:r>
              <a:rPr b="1" i="0" lang="en-US" sz="36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mais je veux que mes enfants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</a:pPr>
            <a:r>
              <a:rPr b="1" i="0" lang="en-US" sz="36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se sentent francophones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</a:pPr>
            <a:r>
              <a:rPr b="1" i="0" lang="en-US" sz="36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parce que c’est ça qui fera qu’eux aussi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</a:pPr>
            <a:r>
              <a:rPr b="1" i="0" lang="en-US" sz="36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voudront choisir le français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</a:pPr>
            <a:r>
              <a:rPr b="1" i="0" lang="en-US" sz="36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pour leurs enfants.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/>
          <p:nvPr/>
        </p:nvSpPr>
        <p:spPr>
          <a:xfrm>
            <a:off x="319087" y="1797050"/>
            <a:ext cx="8375650" cy="405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 the identity-building guide 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Voir grand / Dream Big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how each parent – Francophone and Anglophone – has a 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role to play in their child’s identity building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Identity building is leading children to feel that they are Francophone 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and to give the French language an important place in their lives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must talk about Francophone identity building because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English already occupies an important place in a minority setting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Actions taken at home support children’s daytime activities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when they attend early childhood services or school</a:t>
            </a:r>
            <a:endParaRPr/>
          </a:p>
        </p:txBody>
      </p:sp>
      <p:pic>
        <p:nvPicPr>
          <p:cNvPr id="41" name="Google Shape;4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"/>
          <p:cNvSpPr txBox="1"/>
          <p:nvPr/>
        </p:nvSpPr>
        <p:spPr>
          <a:xfrm>
            <a:off x="123825" y="206375"/>
            <a:ext cx="8939212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Objectifs de la soirée ● Goals for the evening</a:t>
            </a:r>
            <a:endParaRPr b="0" i="0" sz="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2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2"/>
          <p:cNvSpPr/>
          <p:nvPr/>
        </p:nvSpPr>
        <p:spPr>
          <a:xfrm rot="10800000">
            <a:off x="323850" y="1052512"/>
            <a:ext cx="8459787" cy="5256212"/>
          </a:xfrm>
          <a:prstGeom prst="wedgeEllipseCallout">
            <a:avLst>
              <a:gd fmla="val 21689" name="adj1"/>
              <a:gd fmla="val 25201" name="adj2"/>
            </a:avLst>
          </a:prstGeom>
          <a:solidFill>
            <a:srgbClr val="066E08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2"/>
          <p:cNvSpPr txBox="1"/>
          <p:nvPr/>
        </p:nvSpPr>
        <p:spPr>
          <a:xfrm>
            <a:off x="1547812" y="2220912"/>
            <a:ext cx="6240462" cy="272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are all Canadians.</a:t>
            </a:r>
            <a:b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raising my children in both French and English languages, my children could live anywhere in Canada without worrying about not fitting in.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3"/>
          <p:cNvSpPr txBox="1"/>
          <p:nvPr/>
        </p:nvSpPr>
        <p:spPr>
          <a:xfrm>
            <a:off x="2771775" y="2590800"/>
            <a:ext cx="619125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topics reflect your child’s everyday life</a:t>
            </a:r>
            <a:endParaRPr/>
          </a:p>
          <a:p>
            <a:pPr indent="-2682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page addresses a separate topic – you can therefore open the guide at any page and learn from the information presented there</a:t>
            </a:r>
            <a:endParaRPr/>
          </a:p>
          <a:p>
            <a:pPr indent="-319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a suggestion that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apply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home</a:t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a suggestion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you want to try out at home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256" name="Google Shape;256;p23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3"/>
          <p:cNvSpPr txBox="1"/>
          <p:nvPr/>
        </p:nvSpPr>
        <p:spPr>
          <a:xfrm>
            <a:off x="1458912" y="104775"/>
            <a:ext cx="631666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quotidien ● Everyday life</a:t>
            </a:r>
            <a:endParaRPr/>
          </a:p>
        </p:txBody>
      </p:sp>
      <p:sp>
        <p:nvSpPr>
          <p:cNvPr id="259" name="Google Shape;259;p23"/>
          <p:cNvSpPr txBox="1"/>
          <p:nvPr/>
        </p:nvSpPr>
        <p:spPr>
          <a:xfrm>
            <a:off x="1908175" y="1382712"/>
            <a:ext cx="705485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Look at the guide together as a couple or in small groups</a:t>
            </a:r>
            <a:endParaRPr/>
          </a:p>
        </p:txBody>
      </p:sp>
      <p:pic>
        <p:nvPicPr>
          <p:cNvPr id="260" name="Google Shape;26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07950" y="1773237"/>
            <a:ext cx="3095625" cy="3062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4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175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4"/>
          <p:cNvSpPr txBox="1"/>
          <p:nvPr/>
        </p:nvSpPr>
        <p:spPr>
          <a:xfrm>
            <a:off x="2041525" y="-58737"/>
            <a:ext cx="5146675" cy="968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Partager des impressions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Share your thoughts</a:t>
            </a:r>
            <a:endParaRPr/>
          </a:p>
        </p:txBody>
      </p:sp>
      <p:sp>
        <p:nvSpPr>
          <p:cNvPr id="271" name="Google Shape;271;p24"/>
          <p:cNvSpPr/>
          <p:nvPr/>
        </p:nvSpPr>
        <p:spPr>
          <a:xfrm rot="-10080000">
            <a:off x="754062" y="3573462"/>
            <a:ext cx="2160587" cy="1079500"/>
          </a:xfrm>
          <a:prstGeom prst="cloudCallout">
            <a:avLst>
              <a:gd fmla="val 2981" name="adj1"/>
              <a:gd fmla="val 28478" name="adj2"/>
            </a:avLst>
          </a:prstGeom>
          <a:solidFill>
            <a:srgbClr val="066E08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4"/>
          <p:cNvSpPr/>
          <p:nvPr/>
        </p:nvSpPr>
        <p:spPr>
          <a:xfrm rot="8820000">
            <a:off x="4356100" y="5084762"/>
            <a:ext cx="1655762" cy="1512887"/>
          </a:xfrm>
          <a:prstGeom prst="cloudCallout">
            <a:avLst>
              <a:gd fmla="val -1179" name="adj1"/>
              <a:gd fmla="val 29599" name="adj2"/>
            </a:avLst>
          </a:prstGeom>
          <a:solidFill>
            <a:srgbClr val="619C0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4"/>
          <p:cNvSpPr/>
          <p:nvPr/>
        </p:nvSpPr>
        <p:spPr>
          <a:xfrm rot="7800000">
            <a:off x="5363368" y="4942681"/>
            <a:ext cx="1295400" cy="1655762"/>
          </a:xfrm>
          <a:prstGeom prst="cloudCallout">
            <a:avLst>
              <a:gd fmla="val -3282" name="adj1"/>
              <a:gd fmla="val 34150" name="adj2"/>
            </a:avLst>
          </a:prstGeom>
          <a:solidFill>
            <a:srgbClr val="066E08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4"/>
          <p:cNvSpPr/>
          <p:nvPr/>
        </p:nvSpPr>
        <p:spPr>
          <a:xfrm rot="10380000">
            <a:off x="1547812" y="3716337"/>
            <a:ext cx="2952750" cy="1944687"/>
          </a:xfrm>
          <a:prstGeom prst="cloudCallout">
            <a:avLst>
              <a:gd fmla="val -847" name="adj1"/>
              <a:gd fmla="val 27433" name="adj2"/>
            </a:avLst>
          </a:prstGeom>
          <a:solidFill>
            <a:schemeClr val="folHlink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1476375" y="1196975"/>
            <a:ext cx="1943100" cy="1079500"/>
          </a:xfrm>
          <a:prstGeom prst="cloudCallout">
            <a:avLst>
              <a:gd fmla="val -4059" name="adj1"/>
              <a:gd fmla="val 28207" name="adj2"/>
            </a:avLst>
          </a:prstGeom>
          <a:solidFill>
            <a:srgbClr val="619C0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 rot="2220000">
            <a:off x="2484437" y="1268412"/>
            <a:ext cx="1720850" cy="1795462"/>
          </a:xfrm>
          <a:prstGeom prst="cloudCallout">
            <a:avLst>
              <a:gd fmla="val -823" name="adj1"/>
              <a:gd fmla="val 25463" name="adj2"/>
            </a:avLst>
          </a:prstGeom>
          <a:solidFill>
            <a:srgbClr val="066E08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 rot="-1320000">
            <a:off x="5508625" y="1844675"/>
            <a:ext cx="3313112" cy="2665412"/>
          </a:xfrm>
          <a:prstGeom prst="cloudCallout">
            <a:avLst>
              <a:gd fmla="val 7992" name="adj1"/>
              <a:gd fmla="val 28521" name="adj2"/>
            </a:avLst>
          </a:prstGeom>
          <a:solidFill>
            <a:schemeClr val="folHlink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 rot="-4740000">
            <a:off x="4947443" y="1016793"/>
            <a:ext cx="2089150" cy="2808287"/>
          </a:xfrm>
          <a:prstGeom prst="cloudCallout">
            <a:avLst>
              <a:gd fmla="val -8428" name="adj1"/>
              <a:gd fmla="val 21658" name="adj2"/>
            </a:avLst>
          </a:prstGeom>
          <a:solidFill>
            <a:srgbClr val="066E08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5"/>
          <p:cNvSpPr txBox="1"/>
          <p:nvPr/>
        </p:nvSpPr>
        <p:spPr>
          <a:xfrm>
            <a:off x="3132137" y="2255837"/>
            <a:ext cx="5832475" cy="3078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page 1, we discover that parents across Canada have contributed to the development of this guide</a:t>
            </a:r>
            <a:endParaRPr/>
          </a:p>
          <a:p>
            <a:pPr indent="-2428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pages 2 and 4, we provide some answers to questions that are frequently asked</a:t>
            </a:r>
            <a:endParaRPr/>
          </a:p>
          <a:p>
            <a:pPr indent="-2936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page 19 and afterwards, parents who so wish can take the process further </a:t>
            </a:r>
            <a:endParaRPr/>
          </a:p>
        </p:txBody>
      </p:sp>
      <p:sp>
        <p:nvSpPr>
          <p:cNvPr id="287" name="Google Shape;287;p25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5"/>
          <p:cNvSpPr txBox="1"/>
          <p:nvPr/>
        </p:nvSpPr>
        <p:spPr>
          <a:xfrm>
            <a:off x="2011362" y="-31750"/>
            <a:ext cx="5246687" cy="969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Feuilleter le livret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Browsing through the booklet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0" name="Google Shape;290;p25"/>
          <p:cNvGrpSpPr/>
          <p:nvPr/>
        </p:nvGrpSpPr>
        <p:grpSpPr>
          <a:xfrm>
            <a:off x="14287" y="2130425"/>
            <a:ext cx="3117850" cy="3170237"/>
            <a:chOff x="9" y="1342"/>
            <a:chExt cx="1964" cy="1997"/>
          </a:xfrm>
        </p:grpSpPr>
        <p:pic>
          <p:nvPicPr>
            <p:cNvPr id="291" name="Google Shape;291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" y="1342"/>
              <a:ext cx="1964" cy="19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93" y="2659"/>
              <a:ext cx="454" cy="4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6"/>
          <p:cNvSpPr txBox="1"/>
          <p:nvPr/>
        </p:nvSpPr>
        <p:spPr>
          <a:xfrm>
            <a:off x="323850" y="1601787"/>
            <a:ext cx="8135937" cy="2232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Transmit their own language and culture  </a:t>
            </a:r>
            <a:endParaRPr/>
          </a:p>
          <a:p>
            <a:pPr indent="-2428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 French with the child (or begin speaking French gradually until it becomes natural between the parent and the child)  </a:t>
            </a:r>
            <a:endParaRPr/>
          </a:p>
          <a:p>
            <a:pPr indent="-2936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about past positive experiences in French in the family, at school or among friends</a:t>
            </a:r>
            <a:endParaRPr/>
          </a:p>
        </p:txBody>
      </p:sp>
      <p:sp>
        <p:nvSpPr>
          <p:cNvPr id="301" name="Google Shape;301;p26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6"/>
          <p:cNvSpPr txBox="1"/>
          <p:nvPr/>
        </p:nvSpPr>
        <p:spPr>
          <a:xfrm>
            <a:off x="1477962" y="-85725"/>
            <a:ext cx="6313487" cy="1077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Rôle du parent francophone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Role of the Francophone parent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4850" y="4016375"/>
            <a:ext cx="4829175" cy="279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7"/>
          <p:cNvSpPr txBox="1"/>
          <p:nvPr/>
        </p:nvSpPr>
        <p:spPr>
          <a:xfrm>
            <a:off x="179387" y="2233612"/>
            <a:ext cx="5256212" cy="3106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 that he or she wants the child to make room for a Francophone identity </a:t>
            </a:r>
            <a:endParaRPr b="0" i="0" sz="3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4460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the partner’s initiatives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4460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 the child in his or her efforts to live in French</a:t>
            </a:r>
            <a:endParaRPr/>
          </a:p>
          <a:p>
            <a:pPr indent="-319087" lvl="0" marL="4460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 that he or she is proud of the child </a:t>
            </a:r>
            <a:endParaRPr/>
          </a:p>
        </p:txBody>
      </p:sp>
      <p:sp>
        <p:nvSpPr>
          <p:cNvPr id="313" name="Google Shape;313;p27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7"/>
          <p:cNvSpPr txBox="1"/>
          <p:nvPr/>
        </p:nvSpPr>
        <p:spPr>
          <a:xfrm>
            <a:off x="1581150" y="-85725"/>
            <a:ext cx="6110287" cy="1077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Rôle du parent anglophone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Role of the Anglophone parent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02200" y="2293937"/>
            <a:ext cx="4133850" cy="3151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8"/>
          <p:cNvSpPr txBox="1"/>
          <p:nvPr/>
        </p:nvSpPr>
        <p:spPr>
          <a:xfrm>
            <a:off x="323850" y="1703387"/>
            <a:ext cx="4464050" cy="435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Everyone wants what is best for their children!</a:t>
            </a:r>
            <a:endParaRPr b="0" i="0" sz="4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an exogamous family in a minority setting, there is no risk to the child’s Anglophone identity: the environment, the family, the media and businesses, etc. are often predominently English 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takes more work on the child’s Francophone identity to maintain a proper balance between the two languages </a:t>
            </a:r>
            <a:endParaRPr/>
          </a:p>
        </p:txBody>
      </p:sp>
      <p:sp>
        <p:nvSpPr>
          <p:cNvPr id="325" name="Google Shape;325;p28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8"/>
          <p:cNvSpPr txBox="1"/>
          <p:nvPr/>
        </p:nvSpPr>
        <p:spPr>
          <a:xfrm>
            <a:off x="1247775" y="7937"/>
            <a:ext cx="6791325" cy="955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milieu minoritaire, un bel équilibre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Keeping a balance in a minority setting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3437" y="1773237"/>
            <a:ext cx="3906837" cy="410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9"/>
          <p:cNvSpPr txBox="1"/>
          <p:nvPr/>
        </p:nvSpPr>
        <p:spPr>
          <a:xfrm>
            <a:off x="3708400" y="2058987"/>
            <a:ext cx="4751387" cy="3328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 the guide in a prominent location in the house</a:t>
            </a:r>
            <a:endParaRPr b="0" i="0" sz="4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6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 it frequently to discuss things that you might be able to do</a:t>
            </a:r>
            <a:endParaRPr/>
          </a:p>
          <a:p>
            <a:pPr indent="-2936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 out something that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do right now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 </a:t>
            </a:r>
            <a:endParaRPr/>
          </a:p>
          <a:p>
            <a:pPr indent="-2936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an activity that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 want to try out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do it!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37" name="Google Shape;337;p29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9"/>
          <p:cNvSpPr txBox="1"/>
          <p:nvPr/>
        </p:nvSpPr>
        <p:spPr>
          <a:xfrm>
            <a:off x="1916112" y="-85725"/>
            <a:ext cx="5435600" cy="1077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Suggestions pour conclure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Final suggestions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0975" y="1693862"/>
            <a:ext cx="3382962" cy="38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0"/>
          <p:cNvSpPr txBox="1"/>
          <p:nvPr/>
        </p:nvSpPr>
        <p:spPr>
          <a:xfrm>
            <a:off x="1403350" y="88900"/>
            <a:ext cx="6337300" cy="695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Merci! ● Thank you!</a:t>
            </a:r>
            <a:endParaRPr/>
          </a:p>
        </p:txBody>
      </p:sp>
      <p:pic>
        <p:nvPicPr>
          <p:cNvPr id="350" name="Google Shape;35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312" y="1916112"/>
            <a:ext cx="6769100" cy="6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59112" y="3716337"/>
            <a:ext cx="5040312" cy="56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 txBox="1"/>
          <p:nvPr/>
        </p:nvSpPr>
        <p:spPr>
          <a:xfrm>
            <a:off x="166687" y="1689100"/>
            <a:ext cx="8559800" cy="454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Being able to speak French is not 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enough to make you feel that you are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part of a Francophone community 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succeed in their mission, early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childhood services and schools hope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to foster in children emotional ties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French	 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 experiences in French with those they love strengthen 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their “ties of the heart” with the language 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Playing, speaking and sharing experiences in French are all essential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in the development of a positive relationship with the French language </a:t>
            </a:r>
            <a:endParaRPr/>
          </a:p>
        </p:txBody>
      </p:sp>
      <p:pic>
        <p:nvPicPr>
          <p:cNvPr id="51" name="Google Shape;5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362" y="1800225"/>
            <a:ext cx="4211637" cy="242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/>
          <p:cNvSpPr txBox="1"/>
          <p:nvPr/>
        </p:nvSpPr>
        <p:spPr>
          <a:xfrm>
            <a:off x="1185862" y="-39687"/>
            <a:ext cx="6848475" cy="94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Pourquoi la construction identitaire?</a:t>
            </a:r>
            <a:b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talk about the building of identity?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"/>
          <p:cNvSpPr txBox="1"/>
          <p:nvPr/>
        </p:nvSpPr>
        <p:spPr>
          <a:xfrm>
            <a:off x="314325" y="1628775"/>
            <a:ext cx="8670925" cy="4481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Parents are their children’s first educators </a:t>
            </a:r>
            <a:b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Parents are the most important role models in the eyes of the child: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sharing of the Francophone parent’s experiences as well as support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the Anglophone parent are both essential ingredients in bringing a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child to feel proud to identify with the French language </a:t>
            </a:r>
            <a:b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words and actions need to show the child that French is important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to you, whether you are Francophone or Anglophone 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need to feel that French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occupies an important place in their 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environment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62" name="Google Shape;6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3437" y="4652962"/>
            <a:ext cx="3887787" cy="211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6"/>
          <p:cNvSpPr txBox="1"/>
          <p:nvPr/>
        </p:nvSpPr>
        <p:spPr>
          <a:xfrm>
            <a:off x="1882775" y="-66675"/>
            <a:ext cx="5467350" cy="94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L’importance de chaque parent</a:t>
            </a:r>
            <a:b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importance of each parent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7"/>
          <p:cNvSpPr txBox="1"/>
          <p:nvPr/>
        </p:nvSpPr>
        <p:spPr>
          <a:xfrm>
            <a:off x="3095625" y="1627187"/>
            <a:ext cx="5976937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Identity is built gradually, little by little </a:t>
            </a:r>
            <a:b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Creating a home where French occupies an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important place is also something that develops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little by little – you just have to think big! </a:t>
            </a:r>
            <a:b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little action at a time, or something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small every day, contributes to this goal </a:t>
            </a:r>
            <a:endParaRPr/>
          </a:p>
        </p:txBody>
      </p:sp>
      <p:sp>
        <p:nvSpPr>
          <p:cNvPr id="73" name="Google Shape;73;p7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 txBox="1"/>
          <p:nvPr/>
        </p:nvSpPr>
        <p:spPr>
          <a:xfrm>
            <a:off x="468312" y="5043487"/>
            <a:ext cx="8207375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what we’re going to talk about, and the guide entitled 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Dream Big, Little by Little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will support you in this process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75" name="Google Shape;7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725" y="1414462"/>
            <a:ext cx="2919412" cy="352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7"/>
          <p:cNvSpPr txBox="1"/>
          <p:nvPr/>
        </p:nvSpPr>
        <p:spPr>
          <a:xfrm>
            <a:off x="1843087" y="188912"/>
            <a:ext cx="5534025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Petit à petit ● Little by Little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"/>
          <p:cNvSpPr txBox="1"/>
          <p:nvPr/>
        </p:nvSpPr>
        <p:spPr>
          <a:xfrm>
            <a:off x="179387" y="1565275"/>
            <a:ext cx="8275637" cy="4908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French-language early childhood services and schools play a 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complementary role in children’s identity building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learn – as they do in other schools – and they develop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a Francophone identity as well </a:t>
            </a:r>
            <a:b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Early childhood services, schools and the home all work together to 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ensure that children become proud of both their languages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6" name="Google Shape;86;p8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9537" y="2205037"/>
            <a:ext cx="3290887" cy="250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8"/>
          <p:cNvSpPr txBox="1"/>
          <p:nvPr/>
        </p:nvSpPr>
        <p:spPr>
          <a:xfrm>
            <a:off x="1638300" y="-55562"/>
            <a:ext cx="5919787" cy="94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Pourquoi l’éducation en français?</a:t>
            </a:r>
            <a:b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a French education?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9"/>
          <p:cNvSpPr txBox="1"/>
          <p:nvPr/>
        </p:nvSpPr>
        <p:spPr>
          <a:xfrm>
            <a:off x="179387" y="2008187"/>
            <a:ext cx="5567362" cy="3262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parent is the child’s first role model 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4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actions and words as a parent reveal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what is important to you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your family’s values?  Education? 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Respect?  Politeness? 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What about the French language?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8" name="Google Shape;98;p9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425" y="1557337"/>
            <a:ext cx="2944812" cy="410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9"/>
          <p:cNvSpPr txBox="1"/>
          <p:nvPr/>
        </p:nvSpPr>
        <p:spPr>
          <a:xfrm>
            <a:off x="1619250" y="-49212"/>
            <a:ext cx="5961062" cy="94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parent est le héros de l’histoire</a:t>
            </a:r>
            <a:b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parent is the hero of the story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0"/>
          <p:cNvSpPr txBox="1"/>
          <p:nvPr/>
        </p:nvSpPr>
        <p:spPr>
          <a:xfrm>
            <a:off x="179387" y="1287462"/>
            <a:ext cx="8767762" cy="253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Studies have shown that schools need help from the home if they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are to succeed in their minority-setting educational mission  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place of French in the home is one of the most important forms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support 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early childhood services, the school and the family work together, </a:t>
            </a: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everything makes sense to the child</a:t>
            </a:r>
            <a:endParaRPr/>
          </a:p>
        </p:txBody>
      </p:sp>
      <p:sp>
        <p:nvSpPr>
          <p:cNvPr id="110" name="Google Shape;110;p10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37" y="3487737"/>
            <a:ext cx="3192462" cy="319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3287" y="3860800"/>
            <a:ext cx="5376862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0"/>
          <p:cNvSpPr txBox="1"/>
          <p:nvPr/>
        </p:nvSpPr>
        <p:spPr>
          <a:xfrm>
            <a:off x="808037" y="74612"/>
            <a:ext cx="760095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services à la petite enfance, l’école et la famille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Early childhood services, school and family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8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1"/>
          <p:cNvSpPr txBox="1"/>
          <p:nvPr/>
        </p:nvSpPr>
        <p:spPr>
          <a:xfrm>
            <a:off x="539750" y="1377950"/>
            <a:ext cx="8135937" cy="2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Proposes an identity building guide for the home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Addresses the child’s everyday life 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Suggests giving an important place to French in the home 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Helps the Francophone parent focus on certain activities 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Considers the Anglophone parent’s contribution important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Encourages dialogue between the parents for the good of their child </a:t>
            </a:r>
            <a:endParaRPr/>
          </a:p>
        </p:txBody>
      </p:sp>
      <p:sp>
        <p:nvSpPr>
          <p:cNvPr id="123" name="Google Shape;123;p11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1"/>
          <p:cNvSpPr txBox="1"/>
          <p:nvPr/>
        </p:nvSpPr>
        <p:spPr>
          <a:xfrm>
            <a:off x="2362200" y="-47625"/>
            <a:ext cx="4475162" cy="94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Voir grand, petit à petit </a:t>
            </a:r>
            <a:b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Dream Big, Little by Little</a:t>
            </a:r>
            <a:endParaRPr/>
          </a:p>
        </p:txBody>
      </p:sp>
      <p:sp>
        <p:nvSpPr>
          <p:cNvPr id="126" name="Google Shape;126;p11"/>
          <p:cNvSpPr/>
          <p:nvPr/>
        </p:nvSpPr>
        <p:spPr>
          <a:xfrm>
            <a:off x="4716462" y="4149725"/>
            <a:ext cx="3600450" cy="2230437"/>
          </a:xfrm>
          <a:prstGeom prst="wedgeEllipseCallout">
            <a:avLst>
              <a:gd fmla="val 486" name="adj1"/>
              <a:gd fmla="val 24644" name="adj2"/>
            </a:avLst>
          </a:prstGeom>
          <a:solidFill>
            <a:srgbClr val="477202">
              <a:alpha val="49803"/>
            </a:srgbClr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1"/>
          <p:cNvSpPr/>
          <p:nvPr/>
        </p:nvSpPr>
        <p:spPr>
          <a:xfrm rot="10800000">
            <a:off x="323850" y="4076700"/>
            <a:ext cx="3600450" cy="2230437"/>
          </a:xfrm>
          <a:prstGeom prst="wedgeEllipseCallout">
            <a:avLst>
              <a:gd fmla="val -2296" name="adj1"/>
              <a:gd fmla="val -3706" name="adj2"/>
            </a:avLst>
          </a:prstGeom>
          <a:solidFill>
            <a:schemeClr val="folHlink">
              <a:alpha val="49803"/>
            </a:schemeClr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