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7010400" cy="9296400"/>
  <p:embeddedFontLst>
    <p:embeddedFont>
      <p:font typeface="Arial Narr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rialNarrow-bold.fntdata"/><Relationship Id="rId12" Type="http://schemas.openxmlformats.org/officeDocument/2006/relationships/slide" Target="slides/slide7.xml"/><Relationship Id="rId34" Type="http://schemas.openxmlformats.org/officeDocument/2006/relationships/font" Target="fonts/ArialNarrow-regular.fntdata"/><Relationship Id="rId15" Type="http://schemas.openxmlformats.org/officeDocument/2006/relationships/slide" Target="slides/slide10.xml"/><Relationship Id="rId37" Type="http://schemas.openxmlformats.org/officeDocument/2006/relationships/font" Target="fonts/ArialNarrow-boldItalic.fntdata"/><Relationship Id="rId14" Type="http://schemas.openxmlformats.org/officeDocument/2006/relationships/slide" Target="slides/slide9.xml"/><Relationship Id="rId36" Type="http://schemas.openxmlformats.org/officeDocument/2006/relationships/font" Target="fonts/ArialNarrow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:notes"/>
          <p:cNvSpPr/>
          <p:nvPr>
            <p:ph idx="2" type="sldImg"/>
          </p:nvPr>
        </p:nvSpPr>
        <p:spPr>
          <a:xfrm>
            <a:off x="1201737" y="687387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192087" y="4416425"/>
            <a:ext cx="65532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Souhaitez la bienvenue aux parents et présentez-vous en indiquant votre rôle au sein du centre de la petite enfance ou de l’école.  Si votre rencontre regroupe des parents des deux communautés linguistiques, référez-vous aux politiques et aux pratiques de votre établissement ou consultez l’Annexe B - </a:t>
            </a:r>
            <a:r>
              <a:rPr i="1" lang="en-US" sz="1000"/>
              <a:t>Comment animer un groupe composé de parents francophones et de parents anglophones</a:t>
            </a:r>
            <a:r>
              <a:rPr lang="en-US" sz="1000"/>
              <a:t> - à la fin de ce cahier.</a:t>
            </a:r>
            <a:endParaRPr/>
          </a:p>
        </p:txBody>
      </p:sp>
      <p:sp>
        <p:nvSpPr>
          <p:cNvPr id="26" name="Google Shape;26;p1:notes"/>
          <p:cNvSpPr txBox="1"/>
          <p:nvPr/>
        </p:nvSpPr>
        <p:spPr>
          <a:xfrm>
            <a:off x="192087" y="5151437"/>
            <a:ext cx="6553200" cy="381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301625" y="4416425"/>
            <a:ext cx="662622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Un côté en français et un autre en anglais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 guide n’est pas une traduction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 côté français s’adresse aux parents francophones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 côté anglais aborde les mêmes thèmes mais de la perspective du parent anglophone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Les thèmes se retrouvent aux mêmes pages, d’un côté comme de l’autre</a:t>
            </a:r>
            <a:endParaRPr/>
          </a:p>
        </p:txBody>
      </p:sp>
      <p:sp>
        <p:nvSpPr>
          <p:cNvPr id="131" name="Google Shape;131;p10:notes"/>
          <p:cNvSpPr txBox="1"/>
          <p:nvPr/>
        </p:nvSpPr>
        <p:spPr>
          <a:xfrm>
            <a:off x="265112" y="6088062"/>
            <a:ext cx="655320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265112" y="4416425"/>
            <a:ext cx="6480175" cy="66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À ce point-ci de la rencontre, distribuez aux parents le guide </a:t>
            </a:r>
            <a:r>
              <a:rPr i="1" lang="en-US" sz="1000"/>
              <a:t>Voir grand / Dream Big</a:t>
            </a:r>
            <a:r>
              <a:rPr lang="en-US" sz="1000"/>
              <a:t> et laissez-les le feuilleter à leur guise pendant deux ou trois minutes.</a:t>
            </a:r>
            <a:endParaRPr/>
          </a:p>
        </p:txBody>
      </p:sp>
      <p:sp>
        <p:nvSpPr>
          <p:cNvPr id="147" name="Google Shape;147;p11:notes"/>
          <p:cNvSpPr txBox="1"/>
          <p:nvPr/>
        </p:nvSpPr>
        <p:spPr>
          <a:xfrm>
            <a:off x="265112" y="4791075"/>
            <a:ext cx="65532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8" name="Google Shape;158;p12:notes"/>
          <p:cNvSpPr txBox="1"/>
          <p:nvPr/>
        </p:nvSpPr>
        <p:spPr>
          <a:xfrm>
            <a:off x="-144462" y="4503737"/>
            <a:ext cx="674528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Explorer le guide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Suggérez-leur ensuite de prendre la page 3 et de lire les citations de parents.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Après quelques minutes, demandez aux parents de partager avec le reste du groupe une citation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qui les a frappés ou à laquelle ils s’identifient davantage.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Les huit prochaines diapositives sont des reproductions des messages qui se trouvent aux pages 3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du guide </a:t>
            </a:r>
            <a:r>
              <a:rPr b="0" i="1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Voir grand / Dream big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Vous pouvez les faire défiler pour animer la discussion avec les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parents.</a:t>
            </a:r>
            <a:endParaRPr/>
          </a:p>
        </p:txBody>
      </p:sp>
      <p:sp>
        <p:nvSpPr>
          <p:cNvPr id="159" name="Google Shape;159;p12:notes"/>
          <p:cNvSpPr txBox="1"/>
          <p:nvPr/>
        </p:nvSpPr>
        <p:spPr>
          <a:xfrm>
            <a:off x="265112" y="6088062"/>
            <a:ext cx="655320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265112" y="4416425"/>
            <a:ext cx="65532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265112" y="4416425"/>
            <a:ext cx="65532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265112" y="4416425"/>
            <a:ext cx="65532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265112" y="4416425"/>
            <a:ext cx="65532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265112" y="4416425"/>
            <a:ext cx="65532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265112" y="4416425"/>
            <a:ext cx="65532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265112" y="4416425"/>
            <a:ext cx="65532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315912" y="4416425"/>
            <a:ext cx="6626225" cy="23193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Présentez les objectifs de la soirée à partir des quelques points suivants :</a:t>
            </a:r>
            <a:br>
              <a:rPr lang="en-US" sz="1000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/>
              <a:t>     Explorer le guide de construction identitaire </a:t>
            </a:r>
            <a:r>
              <a:rPr i="1" lang="en-US" sz="1000"/>
              <a:t>Voir grand / Dream Big</a:t>
            </a:r>
            <a:br>
              <a:rPr lang="en-US" sz="1000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  Voir comment chaque parent – francophone ou anglophone - a un rôle à jouer dans la construction identitaire</a:t>
            </a:r>
            <a:br>
              <a:rPr lang="en-US" sz="1000"/>
            </a:br>
            <a:r>
              <a:rPr lang="en-US" sz="1000"/>
              <a:t>      de son enfant</a:t>
            </a:r>
            <a:br>
              <a:rPr lang="en-US" sz="1000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  Construire l’identité, c’est amener l’enfant à se sentir francophone et à faire en sorte qu’il accorde une place</a:t>
            </a:r>
            <a:br>
              <a:rPr lang="en-US" sz="1000"/>
            </a:br>
            <a:r>
              <a:rPr lang="en-US" sz="1000"/>
              <a:t>      importante à la langue française dans sa vie</a:t>
            </a:r>
            <a:br>
              <a:rPr lang="en-US" sz="1000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  Il faut parler de construction identitaire francophone parce que le milieu minoritaire fait déjà une place</a:t>
            </a:r>
            <a:br>
              <a:rPr lang="en-US" sz="1000"/>
            </a:br>
            <a:r>
              <a:rPr lang="en-US" sz="1000"/>
              <a:t>      importante à l’anglais</a:t>
            </a:r>
            <a:br>
              <a:rPr lang="en-US" sz="1000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  Les gestes posés à la maison viennent appuyer les activités que vit l’enfant pendant sa journée dans un</a:t>
            </a:r>
            <a:br>
              <a:rPr lang="en-US" sz="1000"/>
            </a:br>
            <a:r>
              <a:rPr lang="en-US" sz="1000"/>
              <a:t>      service à la petite enfance ou à l’école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6" name="Google Shape;36;p2:notes"/>
          <p:cNvSpPr txBox="1"/>
          <p:nvPr/>
        </p:nvSpPr>
        <p:spPr>
          <a:xfrm>
            <a:off x="265112" y="6664325"/>
            <a:ext cx="6553200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2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265112" y="4416425"/>
            <a:ext cx="6553200" cy="46243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/>
              <a:t>	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2" name="Google Shape;242;p21:notes"/>
          <p:cNvSpPr txBox="1"/>
          <p:nvPr>
            <p:ph idx="1" type="body"/>
          </p:nvPr>
        </p:nvSpPr>
        <p:spPr>
          <a:xfrm>
            <a:off x="192087" y="4416425"/>
            <a:ext cx="6697662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Le quotidien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Demandez aux parents de se regrouper en couples ou en petits groupes.  Invitez-les à feuilleter les pages 5 à 18.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Ces thèmes reflètent la vie de tous les jours de votre enfant.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Chaque page comporte un thème séparé – on peut donc ouvrir le guide à n’importe quelle page et tirer profit</a:t>
            </a:r>
            <a:br>
              <a:rPr lang="en-US" sz="1000"/>
            </a:br>
            <a:r>
              <a:rPr lang="en-US" sz="1000"/>
              <a:t>    des informations qui y sont présentées.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Trouvez une suggestion que </a:t>
            </a:r>
            <a:r>
              <a:rPr b="1" lang="en-US" sz="1000"/>
              <a:t>vous pouvez faire</a:t>
            </a:r>
            <a:r>
              <a:rPr lang="en-US" sz="1000"/>
              <a:t> à la maison.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Trouvez une suggestion que </a:t>
            </a:r>
            <a:r>
              <a:rPr b="1" lang="en-US" sz="1000"/>
              <a:t>vous voulez essayer de faire</a:t>
            </a:r>
            <a:r>
              <a:rPr lang="en-US" sz="1000"/>
              <a:t> à la maison.</a:t>
            </a:r>
            <a:endParaRPr/>
          </a:p>
        </p:txBody>
      </p:sp>
      <p:sp>
        <p:nvSpPr>
          <p:cNvPr id="243" name="Google Shape;243;p21:notes"/>
          <p:cNvSpPr txBox="1"/>
          <p:nvPr/>
        </p:nvSpPr>
        <p:spPr>
          <a:xfrm>
            <a:off x="265112" y="6519862"/>
            <a:ext cx="6553200" cy="252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5" name="Google Shape;255;p22:notes"/>
          <p:cNvSpPr txBox="1"/>
          <p:nvPr>
            <p:ph idx="1" type="body"/>
          </p:nvPr>
        </p:nvSpPr>
        <p:spPr>
          <a:xfrm>
            <a:off x="192087" y="4416425"/>
            <a:ext cx="6697662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Partager des impressions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  Prenez ensuite quelques minutes pour permettre aux parents qui le désirent de partager leurs impressions</a:t>
            </a:r>
            <a:br>
              <a:rPr lang="en-US" sz="1000"/>
            </a:br>
            <a:r>
              <a:rPr lang="en-US" sz="1000"/>
              <a:t>      avec le grand groupe.  N’hésitez pas à faire des liens entre les sujets qui sont discutés et des activités qui ont</a:t>
            </a:r>
            <a:br>
              <a:rPr lang="en-US" sz="1000"/>
            </a:br>
            <a:r>
              <a:rPr lang="en-US" sz="1000"/>
              <a:t>      lieu dans votre service à la petite enfance ou à l’école afin que les parents comprennent à quel point leur appui</a:t>
            </a:r>
            <a:br>
              <a:rPr lang="en-US" sz="1000"/>
            </a:br>
            <a:r>
              <a:rPr lang="en-US" sz="1000"/>
              <a:t>      est essentiel.</a:t>
            </a:r>
            <a:endParaRPr/>
          </a:p>
        </p:txBody>
      </p:sp>
      <p:sp>
        <p:nvSpPr>
          <p:cNvPr id="256" name="Google Shape;256;p22:notes"/>
          <p:cNvSpPr txBox="1"/>
          <p:nvPr/>
        </p:nvSpPr>
        <p:spPr>
          <a:xfrm>
            <a:off x="192087" y="5511800"/>
            <a:ext cx="6553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2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3" name="Google Shape;273;p23:notes"/>
          <p:cNvSpPr txBox="1"/>
          <p:nvPr>
            <p:ph idx="1" type="body"/>
          </p:nvPr>
        </p:nvSpPr>
        <p:spPr>
          <a:xfrm>
            <a:off x="263525" y="4416425"/>
            <a:ext cx="669766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Feuilleter le livret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Feuilletez ensuite le livret avec les parents et expliquez-leur les autres sections :</a:t>
            </a:r>
            <a:br>
              <a:rPr lang="en-US" sz="1000"/>
            </a:br>
            <a:br>
              <a:rPr lang="en-US" sz="1000"/>
            </a:br>
            <a:r>
              <a:rPr lang="en-US" sz="1000"/>
              <a:t>-   À la page 1, on découvre que des parents de partout au pays ont contribué à produire ce guide.</a:t>
            </a:r>
            <a:br>
              <a:rPr lang="en-US" sz="1000"/>
            </a:br>
            <a:br>
              <a:rPr lang="en-US" sz="1000"/>
            </a:br>
            <a:r>
              <a:rPr lang="en-US" sz="1000"/>
              <a:t>-	Aux pages 2 et 4, on répond à des questions courantes qu’il est normal  de se poser.</a:t>
            </a:r>
            <a:br>
              <a:rPr lang="en-US" sz="1000"/>
            </a:br>
            <a:br>
              <a:rPr lang="en-US" sz="1000"/>
            </a:br>
            <a:r>
              <a:rPr lang="en-US" sz="1000"/>
              <a:t>-	La page 19 et les suivantes permettent aux parents qui le désirent d’aller plus loin dans la démarche.</a:t>
            </a:r>
            <a:endParaRPr/>
          </a:p>
        </p:txBody>
      </p:sp>
      <p:sp>
        <p:nvSpPr>
          <p:cNvPr id="274" name="Google Shape;274;p23:notes"/>
          <p:cNvSpPr txBox="1"/>
          <p:nvPr/>
        </p:nvSpPr>
        <p:spPr>
          <a:xfrm>
            <a:off x="192087" y="5945187"/>
            <a:ext cx="6553200" cy="302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192087" y="4416425"/>
            <a:ext cx="6626225" cy="21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Amenez ensuite la discussion vers les rôles différents mais complémentaires</a:t>
            </a:r>
            <a:br>
              <a:rPr lang="en-US" sz="1000"/>
            </a:br>
            <a:r>
              <a:rPr lang="en-US" sz="1000"/>
              <a:t>du parent francophone et du parent anglophone.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Rôle du parent francophone :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Transmet la langue et la culture qu’il a reçues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Parle français avec l’enfant (ou commence à parler français petit à petit jusqu’à ce que ce soit naturel entre </a:t>
            </a:r>
            <a:br>
              <a:rPr lang="en-US" sz="1000"/>
            </a:br>
            <a:r>
              <a:rPr lang="en-US" sz="1000"/>
              <a:t>    le parent et l’enfant)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Raconte des expériences positives qu’il a vécues en français dans sa famille, à l’école ou avec ses amis.</a:t>
            </a:r>
            <a:endParaRPr/>
          </a:p>
        </p:txBody>
      </p:sp>
      <p:sp>
        <p:nvSpPr>
          <p:cNvPr id="288" name="Google Shape;288;p24:notes"/>
          <p:cNvSpPr txBox="1"/>
          <p:nvPr/>
        </p:nvSpPr>
        <p:spPr>
          <a:xfrm>
            <a:off x="192087" y="6376987"/>
            <a:ext cx="6553200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2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9" name="Google Shape;299;p25:notes"/>
          <p:cNvSpPr txBox="1"/>
          <p:nvPr>
            <p:ph idx="1" type="body"/>
          </p:nvPr>
        </p:nvSpPr>
        <p:spPr>
          <a:xfrm>
            <a:off x="192087" y="4360862"/>
            <a:ext cx="6621462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Rôle du parent anglophone :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Exprime le souhait que son enfant fasse une place à son identité francophone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Appuie les initiatives de son partenaire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Encourage l’enfant dans ses efforts à vivre en français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Démontre à l’enfant qu’il est fier de lui</a:t>
            </a:r>
            <a:endParaRPr/>
          </a:p>
        </p:txBody>
      </p:sp>
      <p:sp>
        <p:nvSpPr>
          <p:cNvPr id="300" name="Google Shape;300;p25:notes"/>
          <p:cNvSpPr txBox="1"/>
          <p:nvPr/>
        </p:nvSpPr>
        <p:spPr>
          <a:xfrm>
            <a:off x="192087" y="6016625"/>
            <a:ext cx="6553200" cy="302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2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1" name="Google Shape;311;p26:notes"/>
          <p:cNvSpPr txBox="1"/>
          <p:nvPr>
            <p:ph idx="1" type="body"/>
          </p:nvPr>
        </p:nvSpPr>
        <p:spPr>
          <a:xfrm>
            <a:off x="192087" y="4416425"/>
            <a:ext cx="6553200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En milieu minoritaire, un bel équilibre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Tout le monde veut le bien de son enfant!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Dans une famille exogame en milieu minoritaire, l’identité anglophone de l’enfant n’est pas à risque : l’environnement, la famille, les médias, les commerces, etc. sont souvent à prédominance anglaise.</a:t>
            </a:r>
            <a:br>
              <a:rPr lang="en-US" sz="1000"/>
            </a:br>
            <a:endParaRPr/>
          </a:p>
          <a:p>
            <a:pPr indent="0" lvl="0" marL="1746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Il faut travailler davantage à l’identité francophone de l’enfant pour maintenir un bel équilibre entre les deux langues.</a:t>
            </a:r>
            <a:endParaRPr/>
          </a:p>
        </p:txBody>
      </p:sp>
      <p:sp>
        <p:nvSpPr>
          <p:cNvPr id="312" name="Google Shape;312;p26:notes"/>
          <p:cNvSpPr txBox="1"/>
          <p:nvPr/>
        </p:nvSpPr>
        <p:spPr>
          <a:xfrm>
            <a:off x="192087" y="6016625"/>
            <a:ext cx="6553200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27:notes"/>
          <p:cNvSpPr/>
          <p:nvPr>
            <p:ph idx="2" type="sldImg"/>
          </p:nvPr>
        </p:nvSpPr>
        <p:spPr>
          <a:xfrm>
            <a:off x="1181100" y="73025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3" name="Google Shape;323;p27:notes"/>
          <p:cNvSpPr txBox="1"/>
          <p:nvPr>
            <p:ph idx="1" type="body"/>
          </p:nvPr>
        </p:nvSpPr>
        <p:spPr>
          <a:xfrm>
            <a:off x="192087" y="4416425"/>
            <a:ext cx="6626225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Suggestions pour conclure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Laissez traîner le guide dans un endroit fréquenté de la maison!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Revenez-y souvent pour discuter d’actions que vous pouvez entreprendre.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Essayer quelque chose que </a:t>
            </a:r>
            <a:r>
              <a:rPr b="1" lang="en-US" sz="1000"/>
              <a:t>vous pouvez faire</a:t>
            </a:r>
            <a:r>
              <a:rPr lang="en-US" sz="1000"/>
              <a:t> dès maintenant!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Identifiez une activité que </a:t>
            </a:r>
            <a:r>
              <a:rPr b="1" lang="en-US" sz="1000"/>
              <a:t>vous voulez essayer de faire</a:t>
            </a:r>
            <a:r>
              <a:rPr lang="en-US" sz="1000"/>
              <a:t> et faites-en l’expérience!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Demandez ensuite aux personnes qui ont participé à la rencontre de noter leurs commentaires sur le formulaire de suivi qui se trouve en Annexe C et que vous pouvez adapter à vos besoins.</a:t>
            </a:r>
            <a:endParaRPr/>
          </a:p>
        </p:txBody>
      </p:sp>
      <p:sp>
        <p:nvSpPr>
          <p:cNvPr id="324" name="Google Shape;324;p27:notes"/>
          <p:cNvSpPr txBox="1"/>
          <p:nvPr/>
        </p:nvSpPr>
        <p:spPr>
          <a:xfrm>
            <a:off x="217487" y="6592887"/>
            <a:ext cx="6553200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28:notes"/>
          <p:cNvSpPr/>
          <p:nvPr>
            <p:ph idx="2" type="sldImg"/>
          </p:nvPr>
        </p:nvSpPr>
        <p:spPr>
          <a:xfrm>
            <a:off x="1181100" y="73025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5" name="Google Shape;335;p28:notes"/>
          <p:cNvSpPr txBox="1"/>
          <p:nvPr/>
        </p:nvSpPr>
        <p:spPr>
          <a:xfrm>
            <a:off x="192087" y="4432300"/>
            <a:ext cx="655320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36" name="Google Shape;336;p28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1201737" y="687387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268287" y="4416425"/>
            <a:ext cx="6553200" cy="18875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Pourquoi la construction identitaire?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Pouvoir parler français n’est pas suffisant pour sentir qu’on fait partie d’une communauté francophone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Pour réussir sa mission, les services à la petite enfance et l’école souhaitent que l’enfant ait des liens affectifs</a:t>
            </a:r>
            <a:br>
              <a:rPr lang="en-US" sz="1000"/>
            </a:br>
            <a:r>
              <a:rPr lang="en-US" sz="1000"/>
              <a:t>    avec le français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Les expériences positives en français avec ceux qu’il aime renforcent son « lien du cœur » avec la langue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Jouer, parler, vivre des expériences en français sont autant d’éléments essentiels pour développer un rapport</a:t>
            </a:r>
            <a:br>
              <a:rPr lang="en-US" sz="1000"/>
            </a:br>
            <a:r>
              <a:rPr lang="en-US" sz="1000"/>
              <a:t>    positif face à la langue française.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6" name="Google Shape;46;p3:notes"/>
          <p:cNvSpPr txBox="1"/>
          <p:nvPr/>
        </p:nvSpPr>
        <p:spPr>
          <a:xfrm>
            <a:off x="265112" y="6161087"/>
            <a:ext cx="655320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249237" y="4416425"/>
            <a:ext cx="6626225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L’importance de chaque parent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 parent est le premier éducateur de son enfant.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Les parents sont les modèles les plus importants aux yeux de l’enfant : le partage des expériences de son</a:t>
            </a:r>
            <a:br>
              <a:rPr lang="en-US" sz="1000"/>
            </a:br>
            <a:r>
              <a:rPr lang="en-US" sz="1000"/>
              <a:t>    parent francophone et l’appui de son parent anglophone sont les deux ingrédients essentiels pour que l’enfant</a:t>
            </a:r>
            <a:br>
              <a:rPr lang="en-US" sz="1000"/>
            </a:br>
            <a:r>
              <a:rPr lang="en-US" sz="1000"/>
              <a:t>    soit fier de s’identifier au français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Vos mots et vos gestes doivent montrer à l’enfant que le français est important à vos yeux, que vous soyez</a:t>
            </a:r>
            <a:br>
              <a:rPr lang="en-US" sz="1000"/>
            </a:br>
            <a:r>
              <a:rPr lang="en-US" sz="1000"/>
              <a:t>    francophone ou anglophone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L’enfant doit sentir que le français a une place importante dans son environnement</a:t>
            </a:r>
            <a:endParaRPr/>
          </a:p>
        </p:txBody>
      </p:sp>
      <p:sp>
        <p:nvSpPr>
          <p:cNvPr id="57" name="Google Shape;57;p4:notes"/>
          <p:cNvSpPr txBox="1"/>
          <p:nvPr/>
        </p:nvSpPr>
        <p:spPr>
          <a:xfrm>
            <a:off x="265112" y="6519862"/>
            <a:ext cx="6553200" cy="2449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265112" y="4416425"/>
            <a:ext cx="6769100" cy="174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Petit à petit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L’identité se construit de façon progressive, petit à petit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Créer un foyer où le français occupe une place importante se réalise également petit à petit – il suffit de voir grand!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Un petit geste à la fois, une petite action à chaque jour contribuera à ce but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La rencontre vise à en parler et le guide </a:t>
            </a:r>
            <a:r>
              <a:rPr i="1" lang="en-US" sz="1000"/>
              <a:t>Voir grand, petit à petit </a:t>
            </a:r>
            <a:r>
              <a:rPr lang="en-US" sz="1000"/>
              <a:t> à vous appuyer dans cette démarche</a:t>
            </a:r>
            <a:endParaRPr sz="1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/>
          </a:p>
        </p:txBody>
      </p:sp>
      <p:sp>
        <p:nvSpPr>
          <p:cNvPr id="68" name="Google Shape;68;p5:notes"/>
          <p:cNvSpPr txBox="1"/>
          <p:nvPr/>
        </p:nvSpPr>
        <p:spPr>
          <a:xfrm>
            <a:off x="265112" y="6088062"/>
            <a:ext cx="6553200" cy="26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273050" y="4416425"/>
            <a:ext cx="6626225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Pourquoi l’éducation en français?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Les services à la petite enfance en français et l’école de langue française jouent un rôle complémentaire dans la</a:t>
            </a:r>
            <a:br>
              <a:rPr lang="en-US" sz="1000"/>
            </a:br>
            <a:r>
              <a:rPr lang="en-US" sz="1000"/>
              <a:t>   construction identitaire des enfants.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L’enfant apprend – comme dans les autres écoles – et construit de plus une identité francophone.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Les services à la petite enfance, l’école et le foyer travaillent ensemble pour que l’enfant devienne fier des deux</a:t>
            </a:r>
            <a:br>
              <a:rPr lang="en-US" sz="1000"/>
            </a:br>
            <a:r>
              <a:rPr lang="en-US" sz="1000"/>
              <a:t>    langues qu’il possède.</a:t>
            </a:r>
            <a:endParaRPr/>
          </a:p>
        </p:txBody>
      </p:sp>
      <p:sp>
        <p:nvSpPr>
          <p:cNvPr id="81" name="Google Shape;81;p6:notes"/>
          <p:cNvSpPr txBox="1"/>
          <p:nvPr/>
        </p:nvSpPr>
        <p:spPr>
          <a:xfrm>
            <a:off x="265112" y="5943600"/>
            <a:ext cx="6553200" cy="3097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273050" y="4416425"/>
            <a:ext cx="6626225" cy="145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Le parent est le héros de l’histoire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 parent est le premier modèle de l’enfant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Vos gestes et vos paroles comme parent indiquent ce qui a de la valeur à vos yeux.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Quelles sont les valeurs de votre famille? L’éducation? Le respect? La politesse?  Et la langue française?</a:t>
            </a:r>
            <a:endParaRPr/>
          </a:p>
        </p:txBody>
      </p:sp>
      <p:sp>
        <p:nvSpPr>
          <p:cNvPr id="93" name="Google Shape;93;p7:notes"/>
          <p:cNvSpPr txBox="1"/>
          <p:nvPr/>
        </p:nvSpPr>
        <p:spPr>
          <a:xfrm>
            <a:off x="265112" y="5727700"/>
            <a:ext cx="6553200" cy="324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265112" y="4416425"/>
            <a:ext cx="6553200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000"/>
              <a:t>Les services à la petite enfance, l’école et la famille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Les études démontrent que l’école a besoin de l’aide du foyer pour réussir sa mission éducative en milieu</a:t>
            </a:r>
            <a:br>
              <a:rPr lang="en-US" sz="1000"/>
            </a:br>
            <a:r>
              <a:rPr lang="en-US" sz="1000"/>
              <a:t>    minoritaire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Parmi les appuis les plus importants, la place du français au foyer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Quand les services à la petite enfance, l’école et la famille travaillent ensemble, tout devient cohérent pour</a:t>
            </a:r>
            <a:br>
              <a:rPr lang="en-US" sz="1000"/>
            </a:br>
            <a:r>
              <a:rPr lang="en-US" sz="1000"/>
              <a:t>    l’enfant</a:t>
            </a:r>
            <a:endParaRPr/>
          </a:p>
        </p:txBody>
      </p:sp>
      <p:sp>
        <p:nvSpPr>
          <p:cNvPr id="105" name="Google Shape;105;p8:notes"/>
          <p:cNvSpPr txBox="1"/>
          <p:nvPr/>
        </p:nvSpPr>
        <p:spPr>
          <a:xfrm>
            <a:off x="265112" y="6016625"/>
            <a:ext cx="6553200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265112" y="4360862"/>
            <a:ext cx="6140450" cy="20875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i="1" lang="en-US" sz="1000"/>
              <a:t>Voir grand, petit à petit</a:t>
            </a:r>
            <a:br>
              <a:rPr i="1"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Un guide de construction identitaire au foyer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Vise le quotidien de l’enfant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Propose de faire une place importante au français dans le foyer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Aide le parent francophone à cibler certaines activités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Fait une place à la contribution du parent anglophone</a:t>
            </a:r>
            <a:br>
              <a:rPr lang="en-US" sz="1000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  Encourage le dialogue entre les parents pour le bien de leur enfant</a:t>
            </a:r>
            <a:endParaRPr/>
          </a:p>
        </p:txBody>
      </p:sp>
      <p:sp>
        <p:nvSpPr>
          <p:cNvPr id="118" name="Google Shape;118;p9:notes"/>
          <p:cNvSpPr txBox="1"/>
          <p:nvPr/>
        </p:nvSpPr>
        <p:spPr>
          <a:xfrm>
            <a:off x="265112" y="6376987"/>
            <a:ext cx="6553200" cy="259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0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4.jpg"/><Relationship Id="rId6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12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3350" y="1993900"/>
            <a:ext cx="3671887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/>
        </p:nvSpPr>
        <p:spPr>
          <a:xfrm>
            <a:off x="2520950" y="-84137"/>
            <a:ext cx="4037012" cy="1281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Bienvenue</a:t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2"/>
          <p:cNvSpPr txBox="1"/>
          <p:nvPr/>
        </p:nvSpPr>
        <p:spPr>
          <a:xfrm>
            <a:off x="2971800" y="1905000"/>
            <a:ext cx="4973637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guide n’est pas une traduction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côté français s’adresse aux parents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francophones</a:t>
            </a:r>
            <a:endParaRPr/>
          </a:p>
        </p:txBody>
      </p:sp>
      <p:sp>
        <p:nvSpPr>
          <p:cNvPr id="135" name="Google Shape;135;p12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179387" y="1430337"/>
            <a:ext cx="2736850" cy="243046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763712"/>
            <a:ext cx="2157412" cy="17764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8" name="Google Shape;138;p12"/>
          <p:cNvSpPr txBox="1"/>
          <p:nvPr/>
        </p:nvSpPr>
        <p:spPr>
          <a:xfrm>
            <a:off x="6156325" y="4167187"/>
            <a:ext cx="2736850" cy="243046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3662" y="4476750"/>
            <a:ext cx="2160587" cy="17795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2"/>
          <p:cNvSpPr txBox="1"/>
          <p:nvPr/>
        </p:nvSpPr>
        <p:spPr>
          <a:xfrm>
            <a:off x="1493837" y="203200"/>
            <a:ext cx="62103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côté en français et un autre en anglais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42" name="Google Shape;142;p12"/>
          <p:cNvSpPr txBox="1"/>
          <p:nvPr/>
        </p:nvSpPr>
        <p:spPr>
          <a:xfrm>
            <a:off x="177800" y="4581525"/>
            <a:ext cx="5834062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4987" lvl="0" marL="5349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côté anglais aborde les mêmes thèmes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mais de la perspective du parent anglophone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534987" lvl="0" marL="5349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thèmes se retrouvent aux mêmes pages,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d’un côté comme de l’autre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-4762"/>
            <a:ext cx="9178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 txBox="1"/>
          <p:nvPr/>
        </p:nvSpPr>
        <p:spPr>
          <a:xfrm>
            <a:off x="466725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 rot="-600000">
            <a:off x="611187" y="1274762"/>
            <a:ext cx="4248150" cy="366871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00000">
            <a:off x="855662" y="1562100"/>
            <a:ext cx="3817937" cy="32083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3" name="Google Shape;153;p13"/>
          <p:cNvSpPr txBox="1"/>
          <p:nvPr/>
        </p:nvSpPr>
        <p:spPr>
          <a:xfrm rot="-540000">
            <a:off x="4246562" y="1847850"/>
            <a:ext cx="4248150" cy="3668712"/>
          </a:xfrm>
          <a:prstGeom prst="rect">
            <a:avLst/>
          </a:prstGeom>
          <a:solidFill>
            <a:srgbClr val="3F6F0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">
            <a:off x="4443412" y="2100262"/>
            <a:ext cx="3816350" cy="3143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 txBox="1"/>
          <p:nvPr/>
        </p:nvSpPr>
        <p:spPr>
          <a:xfrm>
            <a:off x="396875" y="2093912"/>
            <a:ext cx="75596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Allez à la page 3 du guide</a:t>
            </a:r>
            <a:endParaRPr/>
          </a:p>
          <a:p>
            <a:pPr indent="-2936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Partagez avec le groupe une citation qui vous a frappé ou à laquelle vous vous identifiez davantage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 txBox="1"/>
          <p:nvPr/>
        </p:nvSpPr>
        <p:spPr>
          <a:xfrm>
            <a:off x="2520950" y="134937"/>
            <a:ext cx="4157662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Voir grand, petit à petit 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10800000">
            <a:off x="971550" y="549275"/>
            <a:ext cx="6840537" cy="5759450"/>
          </a:xfrm>
          <a:prstGeom prst="wedgeEllipseCallout">
            <a:avLst>
              <a:gd fmla="val 21700" name="adj1"/>
              <a:gd fmla="val 22993" name="adj2"/>
            </a:avLst>
          </a:prstGeom>
          <a:solidFill>
            <a:srgbClr val="34530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971550" y="2087562"/>
            <a:ext cx="6840537" cy="297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J’aime ma culture francophone,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j’aime notre façon d’être,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notre joie de vivre,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nos traditions, nos manies.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veux que mes enfants vivent ça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qu’ils soient fiers comme moi</a:t>
            </a:r>
            <a:b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d’être francophones!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468312" y="404812"/>
            <a:ext cx="8315325" cy="5111750"/>
          </a:xfrm>
          <a:prstGeom prst="wedgeEllipseCallout">
            <a:avLst>
              <a:gd fmla="val 2577" name="adj1"/>
              <a:gd fmla="val 62500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1427162" y="1281112"/>
            <a:ext cx="6551612" cy="340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partner is French. At first, I just couldn’t understand why he and his family would put so much effort into wanting to speak French all the time. But I am starting to see the strength and pride he gets from knowing who he is. I see how this is rubbing off on me. I am asking myself what I want for myself and our family. I want our kids to have this sense of strength. I’m not sure how, but I am willing to learn the French culture so that we can honour both cultures in our family.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/>
          <p:nvPr/>
        </p:nvSpPr>
        <p:spPr>
          <a:xfrm rot="10800000">
            <a:off x="395287" y="44450"/>
            <a:ext cx="7667625" cy="6742112"/>
          </a:xfrm>
          <a:prstGeom prst="wedgeEllipseCallout">
            <a:avLst>
              <a:gd fmla="val 98" name="adj1"/>
              <a:gd fmla="val 1139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611187" y="738187"/>
            <a:ext cx="7389812" cy="564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Moi, j’ai choisi d’être francophone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d’abord. Je suis d’une famille exogame :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 mère est anglophone et mon père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est francophone. Je connais les deux cultures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et je parle les deux langues.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 sais que si je veux rester francophone,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il faut que je fasse le choix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 vivre en français tous les jours.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Je m’identifie avec la culture francophone,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il faut que je sois conséquente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avec moi-même.  Alors je choisis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d’entourer ma famille</a:t>
            </a:r>
            <a:b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 tout ce qui est français!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 rot="10800000">
            <a:off x="180974" y="1052512"/>
            <a:ext cx="8783637" cy="5256212"/>
          </a:xfrm>
          <a:prstGeom prst="wedgeEllipseCallout">
            <a:avLst>
              <a:gd fmla="val 2436" name="adj1"/>
              <a:gd fmla="val 25201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923925" y="1995487"/>
            <a:ext cx="7248525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appreciate the fact that my spouse is giving our son a flying start by teaching him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French songs, games and stories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she learned when she was a child.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a very special thing to know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to live one’s culture. Imagine having two! That is what I want for my child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I am willing to practise whatever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poor French I have to get involved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my son’s French reality… and learn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/>
          <p:nvPr/>
        </p:nvSpPr>
        <p:spPr>
          <a:xfrm rot="10800000">
            <a:off x="323850" y="188912"/>
            <a:ext cx="8135937" cy="5589587"/>
          </a:xfrm>
          <a:prstGeom prst="wedgeEllipseCallout">
            <a:avLst>
              <a:gd fmla="val 10840" name="adj1"/>
              <a:gd fmla="val -3657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711200" y="1196975"/>
            <a:ext cx="7389812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Dans mon milieu, il serait plus facile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pour moi et ma famille de parler anglais.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Mais je sais que je perdrais une grande partie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 moi-même si je ne vivais pas en français.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C’était crucial pour moi que mon conjoint comprenne ça et que nos enfants aient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les deux cultures. C’est une question</a:t>
            </a:r>
            <a:b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32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d’être fidèle à moi-même.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0"/>
          <p:cNvSpPr/>
          <p:nvPr/>
        </p:nvSpPr>
        <p:spPr>
          <a:xfrm rot="10800000">
            <a:off x="0" y="1052512"/>
            <a:ext cx="9144000" cy="5256212"/>
          </a:xfrm>
          <a:prstGeom prst="wedgeEllipseCallout">
            <a:avLst>
              <a:gd fmla="val 82" name="adj1"/>
              <a:gd fmla="val 117" name="adj2"/>
            </a:avLst>
          </a:prstGeom>
          <a:solidFill>
            <a:srgbClr val="34530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827087" y="1884362"/>
            <a:ext cx="7389812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is such richness in the French culture, music and literature, and I believe that being part of this culture will lead to a better, a fuller life for our family. It is a fundamental human motivation to be part of a group, to identify with a group, with a culture. Identity gives people a sense of belonging. To me, it is important in general to have a national identity. In Canada,</a:t>
            </a:r>
            <a:b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find there is a strong French Canadian culture.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/>
          <p:nvPr/>
        </p:nvSpPr>
        <p:spPr>
          <a:xfrm rot="10800000">
            <a:off x="180974" y="1052512"/>
            <a:ext cx="8783637" cy="5256212"/>
          </a:xfrm>
          <a:prstGeom prst="wedgeEllipseCallout">
            <a:avLst>
              <a:gd fmla="val 2436" name="adj1"/>
              <a:gd fmla="val 25201" name="adj2"/>
            </a:avLst>
          </a:prstGeom>
          <a:solidFill>
            <a:srgbClr val="34530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538162" y="2057400"/>
            <a:ext cx="8137525" cy="33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Parler français, c’est bien beau,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mais je veux que mes enfants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 sentent francophones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parce que c’est ça qui fera qu’eux aussi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voudront choisir le français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/>
              <a:buNone/>
            </a:pPr>
            <a:r>
              <a:rPr b="1" i="0" lang="en-US" sz="360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pour leurs enfants.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 txBox="1"/>
          <p:nvPr/>
        </p:nvSpPr>
        <p:spPr>
          <a:xfrm>
            <a:off x="319087" y="1339850"/>
            <a:ext cx="8542337" cy="496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Explorer le guide de construction identitaire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Voir grand / Dream Big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Voir comment chaque parent – francophone ou anglophone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un rôle à jouer dans la construction identitaire de son enfant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Construire l’identité, c’est amener l’enfant à se sentir francophone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à faire en sorte qu’il accorde une place importante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la langue française dans sa vie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parler de construction identitaire francophone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 que le milieu minoritaire fait déjà une place importante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l’anglais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gestes posés à la maison viennent appuyer les activités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vit l’enfant pendant sa journée dans un centre de la petite enfance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à l’école</a:t>
            </a:r>
            <a:endParaRPr/>
          </a:p>
        </p:txBody>
      </p:sp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/>
          <p:nvPr/>
        </p:nvSpPr>
        <p:spPr>
          <a:xfrm>
            <a:off x="2452687" y="206375"/>
            <a:ext cx="42640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Objectifs de la soirée</a:t>
            </a:r>
            <a:endParaRPr b="0" i="0" sz="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2"/>
          <p:cNvSpPr/>
          <p:nvPr/>
        </p:nvSpPr>
        <p:spPr>
          <a:xfrm rot="10800000">
            <a:off x="323850" y="1052512"/>
            <a:ext cx="8459787" cy="5256212"/>
          </a:xfrm>
          <a:prstGeom prst="wedgeEllipseCallout">
            <a:avLst>
              <a:gd fmla="val 21689" name="adj1"/>
              <a:gd fmla="val 25201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1547812" y="2220912"/>
            <a:ext cx="6240462" cy="272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all Canadians.</a:t>
            </a:r>
            <a:b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raising my children in both French and English languages, my children could live anywhere in Canada without worrying about not fitting in.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2771775" y="2133600"/>
            <a:ext cx="6191250" cy="417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Ces thèmes reflètent la vie de tous les jours de votre enfant.</a:t>
            </a:r>
            <a:endParaRPr/>
          </a:p>
          <a:p>
            <a:pPr indent="-2682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Chaque page comporte un thème séparé – on peut donc ouvrir le guide à n’importe quelle page et tirer profit des informations qui y sont présentées.</a:t>
            </a:r>
            <a:endParaRPr/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Trouvez une suggestion que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 pouvez faire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la maison.</a:t>
            </a:r>
            <a:endParaRPr/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Trouvez une suggestion que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 voulez essayer de faire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la maison.  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3165475" y="104775"/>
            <a:ext cx="2901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quotidien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1908175" y="1341437"/>
            <a:ext cx="7235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Examinez le guide en couples ou en petits groupes.</a:t>
            </a:r>
            <a:endParaRPr/>
          </a:p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7950" y="1773237"/>
            <a:ext cx="3095625" cy="306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75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/>
        </p:nvSpPr>
        <p:spPr>
          <a:xfrm>
            <a:off x="2346325" y="217487"/>
            <a:ext cx="4537075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Partager des impressions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 rot="-10080000">
            <a:off x="754062" y="3573462"/>
            <a:ext cx="2160587" cy="1079500"/>
          </a:xfrm>
          <a:prstGeom prst="cloudCallout">
            <a:avLst>
              <a:gd fmla="val 2981" name="adj1"/>
              <a:gd fmla="val 28478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/>
          <p:nvPr/>
        </p:nvSpPr>
        <p:spPr>
          <a:xfrm rot="8820000">
            <a:off x="4356100" y="5084762"/>
            <a:ext cx="1655762" cy="1512887"/>
          </a:xfrm>
          <a:prstGeom prst="cloudCallout">
            <a:avLst>
              <a:gd fmla="val -1179" name="adj1"/>
              <a:gd fmla="val 29599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4"/>
          <p:cNvSpPr/>
          <p:nvPr/>
        </p:nvSpPr>
        <p:spPr>
          <a:xfrm rot="7800000">
            <a:off x="5363368" y="4942681"/>
            <a:ext cx="1295400" cy="1655762"/>
          </a:xfrm>
          <a:prstGeom prst="cloudCallout">
            <a:avLst>
              <a:gd fmla="val -3282" name="adj1"/>
              <a:gd fmla="val 34150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4"/>
          <p:cNvSpPr/>
          <p:nvPr/>
        </p:nvSpPr>
        <p:spPr>
          <a:xfrm rot="10380000">
            <a:off x="1547812" y="3716337"/>
            <a:ext cx="2952750" cy="1944687"/>
          </a:xfrm>
          <a:prstGeom prst="cloudCallout">
            <a:avLst>
              <a:gd fmla="val -847" name="adj1"/>
              <a:gd fmla="val 27433" name="adj2"/>
            </a:avLst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1476375" y="1196975"/>
            <a:ext cx="1943100" cy="1079500"/>
          </a:xfrm>
          <a:prstGeom prst="cloudCallout">
            <a:avLst>
              <a:gd fmla="val -4059" name="adj1"/>
              <a:gd fmla="val 28207" name="adj2"/>
            </a:avLst>
          </a:prstGeom>
          <a:solidFill>
            <a:srgbClr val="619C0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4"/>
          <p:cNvSpPr/>
          <p:nvPr/>
        </p:nvSpPr>
        <p:spPr>
          <a:xfrm rot="2220000">
            <a:off x="2484437" y="1268412"/>
            <a:ext cx="1720850" cy="1795462"/>
          </a:xfrm>
          <a:prstGeom prst="cloudCallout">
            <a:avLst>
              <a:gd fmla="val -823" name="adj1"/>
              <a:gd fmla="val 25463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4"/>
          <p:cNvSpPr/>
          <p:nvPr/>
        </p:nvSpPr>
        <p:spPr>
          <a:xfrm rot="-1320000">
            <a:off x="5508625" y="1844675"/>
            <a:ext cx="3313112" cy="2665412"/>
          </a:xfrm>
          <a:prstGeom prst="cloudCallout">
            <a:avLst>
              <a:gd fmla="val 7992" name="adj1"/>
              <a:gd fmla="val 28521" name="adj2"/>
            </a:avLst>
          </a:pr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/>
          <p:nvPr/>
        </p:nvSpPr>
        <p:spPr>
          <a:xfrm rot="-4740000">
            <a:off x="4947443" y="1016793"/>
            <a:ext cx="2089150" cy="2808287"/>
          </a:xfrm>
          <a:prstGeom prst="cloudCallout">
            <a:avLst>
              <a:gd fmla="val -8428" name="adj1"/>
              <a:gd fmla="val 21658" name="adj2"/>
            </a:avLst>
          </a:prstGeom>
          <a:solidFill>
            <a:srgbClr val="066E0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3132137" y="2103437"/>
            <a:ext cx="5688012" cy="3382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la page 1, on découvre que des parents de partout au pays ont contribué à produire ce guide. </a:t>
            </a:r>
            <a:endParaRPr/>
          </a:p>
          <a:p>
            <a:pPr indent="-2428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Aux pages 2 et 4, on répond à des questions courantes qu’il est normal de se poser. </a:t>
            </a:r>
            <a:endParaRPr/>
          </a:p>
          <a:p>
            <a:pPr indent="-2936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page 19 et les suivantes permettent aux parents qui le désirent d’aller plus loin dans la démarche. 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2874962" y="155575"/>
            <a:ext cx="35210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Feuilleter le livret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25"/>
          <p:cNvGrpSpPr/>
          <p:nvPr/>
        </p:nvGrpSpPr>
        <p:grpSpPr>
          <a:xfrm>
            <a:off x="14287" y="2130425"/>
            <a:ext cx="3117850" cy="3170237"/>
            <a:chOff x="9" y="1342"/>
            <a:chExt cx="1964" cy="1997"/>
          </a:xfrm>
        </p:grpSpPr>
        <p:pic>
          <p:nvPicPr>
            <p:cNvPr id="282" name="Google Shape;282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" y="1342"/>
              <a:ext cx="1964" cy="19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3" y="2659"/>
              <a:ext cx="454" cy="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323850" y="1601787"/>
            <a:ext cx="8135937" cy="2232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Transmet la langue et la culture qu’il a reçues  </a:t>
            </a:r>
            <a:endParaRPr/>
          </a:p>
          <a:p>
            <a:pPr indent="-2428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Parle français avec l’enfant (ou commence à parler français petit à petit jusqu’à ce que ce soit naturel entre le parent et l’enfant)  </a:t>
            </a:r>
            <a:endParaRPr/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Raconte des expériences positives qu’il a vécues en français dans sa famille, à l’école ou avec ses amis.</a:t>
            </a:r>
            <a:endParaRPr/>
          </a:p>
        </p:txBody>
      </p:sp>
      <p:sp>
        <p:nvSpPr>
          <p:cNvPr id="292" name="Google Shape;292;p26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 txBox="1"/>
          <p:nvPr/>
        </p:nvSpPr>
        <p:spPr>
          <a:xfrm>
            <a:off x="1838325" y="166687"/>
            <a:ext cx="559276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Rôle du parent francophone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4850" y="4016375"/>
            <a:ext cx="4829175" cy="27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 txBox="1"/>
          <p:nvPr/>
        </p:nvSpPr>
        <p:spPr>
          <a:xfrm>
            <a:off x="179387" y="2060575"/>
            <a:ext cx="5256212" cy="310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Exprime le souhait que son enfant fasse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place à son identité francophone </a:t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Appuie les initiatives de son partenaire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l’enfant dans ses efforts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vivre en français</a:t>
            </a:r>
            <a:endParaRPr/>
          </a:p>
          <a:p>
            <a:pPr indent="-319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Démontre à l’enfant qu’il est fier de lui </a:t>
            </a: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7"/>
          <p:cNvSpPr txBox="1"/>
          <p:nvPr/>
        </p:nvSpPr>
        <p:spPr>
          <a:xfrm>
            <a:off x="1919287" y="220662"/>
            <a:ext cx="5434012" cy="53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Rôle du parent anglophone</a:t>
            </a:r>
            <a:endParaRPr/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2200" y="2293937"/>
            <a:ext cx="4133850" cy="315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323850" y="1550987"/>
            <a:ext cx="4464050" cy="4664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 le monde veut le bien de son enfant!</a:t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une famille exogame en milieu minoritaire, l’identité anglophone de l’enfant n’est pas à risque : l’environnement, la famille, les médias, les commerces, etc. sont souvent à prédominance anglaise.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travailler davantage à l’identité francophone de l’enfant pour maintenir un bel équilibre entre les deux langues. </a:t>
            </a:r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/>
        </p:nvSpPr>
        <p:spPr>
          <a:xfrm>
            <a:off x="1379537" y="280987"/>
            <a:ext cx="6526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milieu minoritaire, un bel équilibre</a:t>
            </a:r>
            <a:endParaRPr/>
          </a:p>
        </p:txBody>
      </p:sp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1773237"/>
            <a:ext cx="3906837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9"/>
          <p:cNvSpPr txBox="1"/>
          <p:nvPr/>
        </p:nvSpPr>
        <p:spPr>
          <a:xfrm>
            <a:off x="3708400" y="1782762"/>
            <a:ext cx="4751387" cy="387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Laissez traîner le guide dans un endroit fréquenté de la maison!</a:t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Revenez-y souvent pour discuter d’actions que vous pouvez entreprendre.</a:t>
            </a:r>
            <a:endParaRPr/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Essayer quelque chose que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 pouvez faire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dès maintenant! </a:t>
            </a:r>
            <a:endParaRPr/>
          </a:p>
          <a:p>
            <a:pPr indent="-2936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Identifiez une activité que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 voulez essayer de faire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et faites-en l’expérience!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9"/>
          <p:cNvSpPr txBox="1"/>
          <p:nvPr/>
        </p:nvSpPr>
        <p:spPr>
          <a:xfrm>
            <a:off x="2236787" y="187325"/>
            <a:ext cx="4792662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Suggestions pour conclure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700212"/>
            <a:ext cx="3382962" cy="3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0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0"/>
          <p:cNvSpPr txBox="1"/>
          <p:nvPr/>
        </p:nvSpPr>
        <p:spPr>
          <a:xfrm>
            <a:off x="1403350" y="90487"/>
            <a:ext cx="63373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 e r c i !</a:t>
            </a:r>
            <a:endParaRPr/>
          </a:p>
        </p:txBody>
      </p:sp>
      <p:pic>
        <p:nvPicPr>
          <p:cNvPr id="343" name="Google Shape;34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312" y="1916112"/>
            <a:ext cx="6769100" cy="6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9112" y="3716337"/>
            <a:ext cx="5040312" cy="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/>
        </p:nvSpPr>
        <p:spPr>
          <a:xfrm>
            <a:off x="166687" y="1536700"/>
            <a:ext cx="7285037" cy="484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Pouvoir parler français n’est pas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suffisant pour sentir qu’on fait partie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d’une communauté francophone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réussir sa mission, les services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la petite enfance et l’école souhaitent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l’enfant ait des liens affectifs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avec le français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expériences positives en français avec ceux qu’il aime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renforcent son « lien du cœur » avec la langue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Jouer, parler, vivre des expériences en français sont autant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d’éléments essentiels pour développer un rapport positif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 à la langue française </a:t>
            </a: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1800225"/>
            <a:ext cx="4211637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/>
          <p:nvPr/>
        </p:nvSpPr>
        <p:spPr>
          <a:xfrm>
            <a:off x="1403350" y="142875"/>
            <a:ext cx="64135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Pourquoi la construction identitaire?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/>
        </p:nvSpPr>
        <p:spPr>
          <a:xfrm>
            <a:off x="314325" y="1628775"/>
            <a:ext cx="8583612" cy="4481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parent est le premier éducateur de son enfant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parents sont les modèles les plus importants aux yeux de l’enfant :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partage des expériences de son parent francophone et l’appui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son parent anglophone sont les deux ingrédients essentiels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que l’enfant soit fier de s’identifier au français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 mots et vos gestes doivent montrer à l’enfant que le français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 important à vos yeux, que vous soyez francophone ou anglophone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L’enfant doit sentir que le français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une place importante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son environnement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61" name="Google Shape;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7" y="4652962"/>
            <a:ext cx="3887787" cy="211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"/>
          <p:cNvSpPr txBox="1"/>
          <p:nvPr/>
        </p:nvSpPr>
        <p:spPr>
          <a:xfrm>
            <a:off x="1882775" y="115887"/>
            <a:ext cx="546735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L’importance de chaque parent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/>
          <p:nvPr/>
        </p:nvSpPr>
        <p:spPr>
          <a:xfrm>
            <a:off x="3095625" y="1474787"/>
            <a:ext cx="589121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L’identité se construit de façon progressive,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petit à petit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Créer un foyer où le français occupe une place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importante se réalise également petit à petit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il suffit de voir grand!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petit geste à la fois, une petite action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chaque jour contribuera à ce but </a:t>
            </a:r>
            <a:endParaRPr/>
          </a:p>
        </p:txBody>
      </p:sp>
      <p:sp>
        <p:nvSpPr>
          <p:cNvPr id="72" name="Google Shape;72;p7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468312" y="5043487"/>
            <a:ext cx="82073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rencontre vise à en parler et le guide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Voir grand, petit à petit à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 appuyer dans cette démarche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74" name="Google Shape;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1414462"/>
            <a:ext cx="2919412" cy="3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/>
        </p:nvSpPr>
        <p:spPr>
          <a:xfrm>
            <a:off x="3414712" y="188912"/>
            <a:ext cx="23701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Petit à petit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/>
          <p:nvPr/>
        </p:nvSpPr>
        <p:spPr>
          <a:xfrm>
            <a:off x="179387" y="1412875"/>
            <a:ext cx="9055100" cy="5213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services à la petite enfance en français et l’école de langue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française jouent un rôle complémentaire dans la construction identitaire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enfants.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L’enfant apprend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 dans les autres écoles – et construit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plus une identité francophone. </a:t>
            </a:r>
            <a:b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services à la petite enfance, l’école et le foyer travaillent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ensemble pour que l’enfant devienne fier des deux langues qu’il possède.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8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537" y="2124075"/>
            <a:ext cx="3506787" cy="2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/>
        </p:nvSpPr>
        <p:spPr>
          <a:xfrm>
            <a:off x="1638300" y="127000"/>
            <a:ext cx="5919787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Pourquoi l’éducation en français?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9"/>
          <p:cNvSpPr txBox="1"/>
          <p:nvPr/>
        </p:nvSpPr>
        <p:spPr>
          <a:xfrm>
            <a:off x="179387" y="1978025"/>
            <a:ext cx="5522912" cy="3322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parent est le premier modèle de l’enfant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 gestes et vos paroles comme parent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indiquent ce qui a de la valeur à vos yeux.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Quelles sont les valeurs de votre famille ?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L’éducation ? Le respect ? La politesse?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la langue française?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7" name="Google Shape;97;p9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425" y="1557337"/>
            <a:ext cx="2944812" cy="41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>
            <a:off x="1619250" y="133350"/>
            <a:ext cx="5961062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parent est le héros de l’histoire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 txBox="1"/>
          <p:nvPr/>
        </p:nvSpPr>
        <p:spPr>
          <a:xfrm>
            <a:off x="179387" y="1439862"/>
            <a:ext cx="8305800" cy="2225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études démontrent que l’école a besoin de l’aide du foyer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réussir sa mission éducative en milieu minoritaire 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Parmi les appuis les plus importants, la place du français au foyer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 les services à la petite enfance, l’école et la famille travaillent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ensemble, tout devient cohérent pour l’enfant</a:t>
            </a:r>
            <a:endParaRPr/>
          </a:p>
        </p:txBody>
      </p:sp>
      <p:sp>
        <p:nvSpPr>
          <p:cNvPr id="109" name="Google Shape;109;p10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7" y="3487737"/>
            <a:ext cx="3192462" cy="319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3287" y="3860800"/>
            <a:ext cx="5376862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 txBox="1"/>
          <p:nvPr/>
        </p:nvSpPr>
        <p:spPr>
          <a:xfrm>
            <a:off x="806450" y="257175"/>
            <a:ext cx="7600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services à la petite enfance, l’école et la famille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/>
        </p:nvSpPr>
        <p:spPr>
          <a:xfrm>
            <a:off x="539750" y="1404937"/>
            <a:ext cx="8135937" cy="2671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Vise le quotidien de l’enfant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 de faire une place importante au français dans le foyer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Aide le parent francophone à cibler certaines activités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 une place à la contribution du parent anglophone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46087" lvl="0" marL="446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le dialogue entre les parents pour le bien de leur enfant 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468312" y="6434137"/>
            <a:ext cx="630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6987"/>
            <a:ext cx="9144000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1"/>
          <p:cNvSpPr txBox="1"/>
          <p:nvPr/>
        </p:nvSpPr>
        <p:spPr>
          <a:xfrm>
            <a:off x="2520950" y="134937"/>
            <a:ext cx="4157662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Voir grand, petit à petit </a:t>
            </a:r>
            <a:b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4716462" y="4222750"/>
            <a:ext cx="3960812" cy="2519362"/>
          </a:xfrm>
          <a:prstGeom prst="wedgeEllipseCallout">
            <a:avLst>
              <a:gd fmla="val 442" name="adj1"/>
              <a:gd fmla="val 21818" name="adj2"/>
            </a:avLst>
          </a:prstGeom>
          <a:solidFill>
            <a:srgbClr val="477202">
              <a:alpha val="49803"/>
            </a:srgbClr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1"/>
          <p:cNvSpPr/>
          <p:nvPr/>
        </p:nvSpPr>
        <p:spPr>
          <a:xfrm rot="10800000">
            <a:off x="323850" y="4149725"/>
            <a:ext cx="3960812" cy="2519362"/>
          </a:xfrm>
          <a:prstGeom prst="wedgeEllipseCallout">
            <a:avLst>
              <a:gd fmla="val -118" name="adj1"/>
              <a:gd fmla="val -800" name="adj2"/>
            </a:avLst>
          </a:prstGeom>
          <a:solidFill>
            <a:schemeClr val="folHlink">
              <a:alpha val="49803"/>
            </a:schemeClr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