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4" name="Google Shape;184;p1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4" name="Google Shape;224;p1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4" name="Google Shape;234;p1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4" name="Google Shape;244;p1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3" name="Google Shape;123;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4" name="Google Shape;144;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89" name="Google Shape;89;p13"/>
          <p:cNvSpPr txBox="1"/>
          <p:nvPr>
            <p:ph type="title"/>
          </p:nvPr>
        </p:nvSpPr>
        <p:spPr>
          <a:xfrm>
            <a:off x="179512" y="188640"/>
            <a:ext cx="8784976" cy="63408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alibri"/>
              <a:buNone/>
            </a:pPr>
            <a:r>
              <a:rPr b="1" lang="fr-FR" sz="3200">
                <a:solidFill>
                  <a:schemeClr val="lt1"/>
                </a:solidFill>
              </a:rPr>
              <a:t>TITRE</a:t>
            </a:r>
            <a:endParaRPr b="1" sz="3200">
              <a:solidFill>
                <a:schemeClr val="lt1"/>
              </a:solidFill>
            </a:endParaRPr>
          </a:p>
        </p:txBody>
      </p:sp>
      <p:pic>
        <p:nvPicPr>
          <p:cNvPr id="90" name="Google Shape;90;p13"/>
          <p:cNvPicPr preferRelativeResize="0"/>
          <p:nvPr/>
        </p:nvPicPr>
        <p:blipFill rotWithShape="1">
          <a:blip r:embed="rId4">
            <a:alphaModFix/>
          </a:blip>
          <a:srcRect b="0" l="0" r="0" t="0"/>
          <a:stretch/>
        </p:blipFill>
        <p:spPr>
          <a:xfrm>
            <a:off x="-539490" y="505681"/>
            <a:ext cx="10222979" cy="7156085"/>
          </a:xfrm>
          <a:prstGeom prst="rect">
            <a:avLst/>
          </a:prstGeom>
          <a:noFill/>
          <a:ln>
            <a:noFill/>
          </a:ln>
        </p:spPr>
      </p:pic>
      <p:pic>
        <p:nvPicPr>
          <p:cNvPr id="91" name="Google Shape;91;p13"/>
          <p:cNvPicPr preferRelativeResize="0"/>
          <p:nvPr/>
        </p:nvPicPr>
        <p:blipFill rotWithShape="1">
          <a:blip r:embed="rId5">
            <a:alphaModFix/>
          </a:blip>
          <a:srcRect b="75909" l="0" r="0" t="0"/>
          <a:stretch/>
        </p:blipFill>
        <p:spPr>
          <a:xfrm>
            <a:off x="0" y="0"/>
            <a:ext cx="9144000" cy="1652155"/>
          </a:xfrm>
          <a:prstGeom prst="rect">
            <a:avLst/>
          </a:prstGeom>
          <a:noFill/>
          <a:ln>
            <a:noFill/>
          </a:ln>
        </p:spPr>
      </p:pic>
      <p:sp>
        <p:nvSpPr>
          <p:cNvPr id="92" name="Google Shape;92;p13"/>
          <p:cNvSpPr txBox="1"/>
          <p:nvPr/>
        </p:nvSpPr>
        <p:spPr>
          <a:xfrm>
            <a:off x="179512" y="418654"/>
            <a:ext cx="8784976" cy="418058"/>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3200"/>
              <a:buFont typeface="Calibri"/>
              <a:buNone/>
            </a:pPr>
            <a:r>
              <a:rPr b="1" baseline="30000" i="0" lang="fr-FR" sz="3200" u="none" cap="none" strike="noStrike">
                <a:solidFill>
                  <a:schemeClr val="lt1"/>
                </a:solidFill>
                <a:latin typeface="Calibri"/>
                <a:ea typeface="Calibri"/>
                <a:cs typeface="Calibri"/>
                <a:sym typeface="Calibri"/>
              </a:rPr>
              <a:t>GUIDE DE DIALOGUE SUR LA DIVERSITÉ CULTURELLE</a:t>
            </a:r>
            <a:endParaRPr b="1" baseline="30000" i="0" sz="3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2"/>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77" name="Google Shape;177;p22"/>
          <p:cNvPicPr preferRelativeResize="0"/>
          <p:nvPr/>
        </p:nvPicPr>
        <p:blipFill rotWithShape="1">
          <a:blip r:embed="rId4">
            <a:alphaModFix/>
          </a:blip>
          <a:srcRect b="75758" l="0" r="0" t="0"/>
          <a:stretch/>
        </p:blipFill>
        <p:spPr>
          <a:xfrm>
            <a:off x="0" y="0"/>
            <a:ext cx="9144000" cy="1662545"/>
          </a:xfrm>
          <a:prstGeom prst="rect">
            <a:avLst/>
          </a:prstGeom>
          <a:noFill/>
          <a:ln>
            <a:noFill/>
          </a:ln>
        </p:spPr>
      </p:pic>
      <p:sp>
        <p:nvSpPr>
          <p:cNvPr id="178" name="Google Shape;178;p22"/>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BORIS, 38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Le droit de s’épanouir</a:t>
            </a:r>
            <a:endParaRPr b="1" sz="4000">
              <a:solidFill>
                <a:schemeClr val="lt1"/>
              </a:solidFill>
            </a:endParaRPr>
          </a:p>
        </p:txBody>
      </p:sp>
      <p:sp>
        <p:nvSpPr>
          <p:cNvPr id="179" name="Google Shape;179;p22"/>
          <p:cNvSpPr txBox="1"/>
          <p:nvPr/>
        </p:nvSpPr>
        <p:spPr>
          <a:xfrm>
            <a:off x="4716016" y="1844824"/>
            <a:ext cx="3888432" cy="38882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 </a:t>
            </a:r>
            <a:r>
              <a:rPr baseline="30000" lang="fr-FR" sz="2600">
                <a:solidFill>
                  <a:schemeClr val="dk1"/>
                </a:solidFill>
                <a:latin typeface="Calibri"/>
                <a:ea typeface="Calibri"/>
                <a:cs typeface="Calibri"/>
                <a:sym typeface="Calibri"/>
              </a:rPr>
              <a:t>Boris parle du français comme d’une valeur bien canadienne. Qu’est-ce qui l’incite à penser ainsi?</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 </a:t>
            </a:r>
            <a:r>
              <a:rPr baseline="30000" lang="fr-FR" sz="2600">
                <a:solidFill>
                  <a:schemeClr val="dk1"/>
                </a:solidFill>
                <a:latin typeface="Calibri"/>
                <a:ea typeface="Calibri"/>
                <a:cs typeface="Calibri"/>
                <a:sym typeface="Calibri"/>
              </a:rPr>
              <a:t>Dans quelle mesure les jeunes sont-ils conscients des droits dont on profite quand on est Canadien?</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I</a:t>
            </a: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 </a:t>
            </a:r>
            <a:r>
              <a:rPr baseline="30000" lang="fr-FR" sz="2600">
                <a:solidFill>
                  <a:schemeClr val="dk1"/>
                </a:solidFill>
                <a:latin typeface="Calibri"/>
                <a:ea typeface="Calibri"/>
                <a:cs typeface="Calibri"/>
                <a:sym typeface="Calibri"/>
              </a:rPr>
              <a:t>Quelles occasions Boris pourrait-il créer dans sa classe pour faire comprendre à ses élèves les droits dont ils profitent comme Canadiens?</a:t>
            </a:r>
            <a:endParaRPr/>
          </a:p>
        </p:txBody>
      </p:sp>
      <p:pic>
        <p:nvPicPr>
          <p:cNvPr id="180" name="Google Shape;180;p22"/>
          <p:cNvPicPr preferRelativeResize="0"/>
          <p:nvPr/>
        </p:nvPicPr>
        <p:blipFill rotWithShape="1">
          <a:blip r:embed="rId5">
            <a:alphaModFix/>
          </a:blip>
          <a:srcRect b="0" l="0" r="0" t="0"/>
          <a:stretch/>
        </p:blipFill>
        <p:spPr>
          <a:xfrm>
            <a:off x="611560"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81" name="Google Shape;181;p22"/>
          <p:cNvSpPr txBox="1"/>
          <p:nvPr/>
        </p:nvSpPr>
        <p:spPr>
          <a:xfrm>
            <a:off x="668288" y="5960313"/>
            <a:ext cx="591344"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19-20</a:t>
            </a:r>
            <a:endParaRPr b="1" sz="12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3"/>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87" name="Google Shape;187;p23"/>
          <p:cNvPicPr preferRelativeResize="0"/>
          <p:nvPr/>
        </p:nvPicPr>
        <p:blipFill rotWithShape="1">
          <a:blip r:embed="rId4">
            <a:alphaModFix/>
          </a:blip>
          <a:srcRect b="76364" l="0" r="0" t="0"/>
          <a:stretch/>
        </p:blipFill>
        <p:spPr>
          <a:xfrm>
            <a:off x="0" y="0"/>
            <a:ext cx="9144000" cy="1620982"/>
          </a:xfrm>
          <a:prstGeom prst="rect">
            <a:avLst/>
          </a:prstGeom>
          <a:noFill/>
          <a:ln>
            <a:noFill/>
          </a:ln>
        </p:spPr>
      </p:pic>
      <p:sp>
        <p:nvSpPr>
          <p:cNvPr id="188" name="Google Shape;188;p23"/>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MICHEL, 15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Le malaise envers l’autre</a:t>
            </a:r>
            <a:endParaRPr b="1" sz="4000">
              <a:solidFill>
                <a:schemeClr val="lt1"/>
              </a:solidFill>
            </a:endParaRPr>
          </a:p>
        </p:txBody>
      </p:sp>
      <p:sp>
        <p:nvSpPr>
          <p:cNvPr id="189" name="Google Shape;189;p23"/>
          <p:cNvSpPr txBox="1"/>
          <p:nvPr/>
        </p:nvSpPr>
        <p:spPr>
          <a:xfrm>
            <a:off x="251520" y="1669556"/>
            <a:ext cx="4824536" cy="51398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I</a:t>
            </a: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 </a:t>
            </a:r>
            <a:r>
              <a:rPr baseline="30000" lang="fr-FR" sz="2400">
                <a:solidFill>
                  <a:schemeClr val="dk1"/>
                </a:solidFill>
                <a:latin typeface="Calibri"/>
                <a:ea typeface="Calibri"/>
                <a:cs typeface="Calibri"/>
                <a:sym typeface="Calibri"/>
              </a:rPr>
              <a:t>T’est-il déjà arrivé de te sentir mal à l’aise devant des gens qui ont une identité différente de la tienne? Décris une situation où tu as eu tendance à remarquer les différences chez quelqu’un plutôt qu’à chercher les ressemblances entre vous deux. </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I</a:t>
            </a: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 </a:t>
            </a:r>
            <a:r>
              <a:rPr baseline="30000" lang="fr-FR" sz="2400">
                <a:solidFill>
                  <a:schemeClr val="dk1"/>
                </a:solidFill>
                <a:latin typeface="Calibri"/>
                <a:ea typeface="Calibri"/>
                <a:cs typeface="Calibri"/>
                <a:sym typeface="Calibri"/>
              </a:rPr>
              <a:t>Les jeunes immigrants de l’école trouvaient que Michel ne parlait pas bien français. Sur quoi basaient-ils leur jugement? As-tu les mêmes critères?</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I</a:t>
            </a:r>
            <a:r>
              <a:rPr b="1" baseline="30000" lang="fr-FR" sz="2400">
                <a:solidFill>
                  <a:srgbClr val="007946"/>
                </a:solidFill>
                <a:latin typeface="Calibri"/>
                <a:ea typeface="Calibri"/>
                <a:cs typeface="Calibri"/>
                <a:sym typeface="Calibri"/>
              </a:rPr>
              <a:t>]</a:t>
            </a: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T</a:t>
            </a: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 </a:t>
            </a:r>
            <a:r>
              <a:rPr baseline="30000" lang="fr-FR" sz="2400">
                <a:solidFill>
                  <a:schemeClr val="dk1"/>
                </a:solidFill>
                <a:latin typeface="Calibri"/>
                <a:ea typeface="Calibri"/>
                <a:cs typeface="Calibri"/>
                <a:sym typeface="Calibri"/>
              </a:rPr>
              <a:t>Quelles sont les occasions qui te permettent de découvrir la réalité des familles immigrantes autour de toi?</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T</a:t>
            </a: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 </a:t>
            </a:r>
            <a:r>
              <a:rPr baseline="30000" lang="fr-FR" sz="2400">
                <a:solidFill>
                  <a:schemeClr val="dk1"/>
                </a:solidFill>
                <a:latin typeface="Calibri"/>
                <a:ea typeface="Calibri"/>
                <a:cs typeface="Calibri"/>
                <a:sym typeface="Calibri"/>
              </a:rPr>
              <a:t>Quelles réflexions ont amené Michel à changer d’avis sur les nouveaux arrivants de son école? Que faut-il faire pour passer d’une attitude de conflit à une attitude de rencontre?</a:t>
            </a:r>
            <a:endParaRPr/>
          </a:p>
        </p:txBody>
      </p:sp>
      <p:pic>
        <p:nvPicPr>
          <p:cNvPr id="190" name="Google Shape;190;p23"/>
          <p:cNvPicPr preferRelativeResize="0"/>
          <p:nvPr/>
        </p:nvPicPr>
        <p:blipFill rotWithShape="1">
          <a:blip r:embed="rId5">
            <a:alphaModFix/>
          </a:blip>
          <a:srcRect b="0" l="0" r="0" t="0"/>
          <a:stretch/>
        </p:blipFill>
        <p:spPr>
          <a:xfrm>
            <a:off x="5220072"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91" name="Google Shape;191;p23"/>
          <p:cNvSpPr txBox="1"/>
          <p:nvPr/>
        </p:nvSpPr>
        <p:spPr>
          <a:xfrm>
            <a:off x="8028384" y="5960313"/>
            <a:ext cx="576064"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21-22</a:t>
            </a:r>
            <a:endParaRPr b="1" sz="12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24"/>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97" name="Google Shape;197;p24"/>
          <p:cNvPicPr preferRelativeResize="0"/>
          <p:nvPr/>
        </p:nvPicPr>
        <p:blipFill rotWithShape="1">
          <a:blip r:embed="rId4">
            <a:alphaModFix/>
          </a:blip>
          <a:srcRect b="75758" l="0" r="0" t="0"/>
          <a:stretch/>
        </p:blipFill>
        <p:spPr>
          <a:xfrm>
            <a:off x="0" y="0"/>
            <a:ext cx="9144000" cy="1662545"/>
          </a:xfrm>
          <a:prstGeom prst="rect">
            <a:avLst/>
          </a:prstGeom>
          <a:noFill/>
          <a:ln>
            <a:noFill/>
          </a:ln>
        </p:spPr>
      </p:pic>
      <p:sp>
        <p:nvSpPr>
          <p:cNvPr id="198" name="Google Shape;198;p24"/>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ÉMILINE, 14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Tout le monde a des préjugés</a:t>
            </a:r>
            <a:endParaRPr b="1" sz="4000">
              <a:solidFill>
                <a:schemeClr val="lt1"/>
              </a:solidFill>
            </a:endParaRPr>
          </a:p>
        </p:txBody>
      </p:sp>
      <p:sp>
        <p:nvSpPr>
          <p:cNvPr id="199" name="Google Shape;199;p24"/>
          <p:cNvSpPr txBox="1"/>
          <p:nvPr/>
        </p:nvSpPr>
        <p:spPr>
          <a:xfrm>
            <a:off x="4499992" y="1852950"/>
            <a:ext cx="4248472" cy="46884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I</a:t>
            </a: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 </a:t>
            </a:r>
            <a:r>
              <a:rPr baseline="30000" lang="fr-FR" sz="2600">
                <a:solidFill>
                  <a:schemeClr val="dk1"/>
                </a:solidFill>
                <a:latin typeface="Calibri"/>
                <a:ea typeface="Calibri"/>
                <a:cs typeface="Calibri"/>
                <a:sym typeface="Calibri"/>
              </a:rPr>
              <a:t>Qu’est-ce qui donne à Émiline cette image du Canada?</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I</a:t>
            </a: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 </a:t>
            </a:r>
            <a:r>
              <a:rPr baseline="30000" lang="fr-FR" sz="2600">
                <a:solidFill>
                  <a:schemeClr val="dk1"/>
                </a:solidFill>
                <a:latin typeface="Calibri"/>
                <a:ea typeface="Calibri"/>
                <a:cs typeface="Calibri"/>
                <a:sym typeface="Calibri"/>
              </a:rPr>
              <a:t>Quels sont des exemples de ton vécu où tu as porté un jugement qui s’est révélé faux par la suite?</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I</a:t>
            </a: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 </a:t>
            </a:r>
            <a:r>
              <a:rPr baseline="30000" lang="fr-FR" sz="2600">
                <a:solidFill>
                  <a:schemeClr val="dk1"/>
                </a:solidFill>
                <a:latin typeface="Calibri"/>
                <a:ea typeface="Calibri"/>
                <a:cs typeface="Calibri"/>
                <a:sym typeface="Calibri"/>
              </a:rPr>
              <a:t>Pourquoi est-il important de garder l’esprit ouvert?</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T</a:t>
            </a: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 </a:t>
            </a:r>
            <a:r>
              <a:rPr baseline="30000" lang="fr-FR" sz="2600">
                <a:solidFill>
                  <a:schemeClr val="dk1"/>
                </a:solidFill>
                <a:latin typeface="Calibri"/>
                <a:ea typeface="Calibri"/>
                <a:cs typeface="Calibri"/>
                <a:sym typeface="Calibri"/>
              </a:rPr>
              <a:t>Pour désamorcer une situation conflictuelle causée par un jugement basé sur des idées préconçues, comment réagirais-tu de façon à ce que les différentes parties se comprennent mieux?</a:t>
            </a:r>
            <a:endParaRPr/>
          </a:p>
        </p:txBody>
      </p:sp>
      <p:pic>
        <p:nvPicPr>
          <p:cNvPr id="200" name="Google Shape;200;p24"/>
          <p:cNvPicPr preferRelativeResize="0"/>
          <p:nvPr/>
        </p:nvPicPr>
        <p:blipFill rotWithShape="1">
          <a:blip r:embed="rId5">
            <a:alphaModFix/>
          </a:blip>
          <a:srcRect b="0" l="0" r="0" t="0"/>
          <a:stretch/>
        </p:blipFill>
        <p:spPr>
          <a:xfrm>
            <a:off x="611560"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01" name="Google Shape;201;p24"/>
          <p:cNvSpPr txBox="1"/>
          <p:nvPr/>
        </p:nvSpPr>
        <p:spPr>
          <a:xfrm>
            <a:off x="668288" y="5960313"/>
            <a:ext cx="591344"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23-24</a:t>
            </a:r>
            <a:endParaRPr b="1" sz="12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5"/>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07" name="Google Shape;207;p25"/>
          <p:cNvPicPr preferRelativeResize="0"/>
          <p:nvPr/>
        </p:nvPicPr>
        <p:blipFill rotWithShape="1">
          <a:blip r:embed="rId4">
            <a:alphaModFix/>
          </a:blip>
          <a:srcRect b="75758" l="0" r="0" t="0"/>
          <a:stretch/>
        </p:blipFill>
        <p:spPr>
          <a:xfrm>
            <a:off x="0" y="0"/>
            <a:ext cx="9144000" cy="1662545"/>
          </a:xfrm>
          <a:prstGeom prst="rect">
            <a:avLst/>
          </a:prstGeom>
          <a:noFill/>
          <a:ln>
            <a:noFill/>
          </a:ln>
        </p:spPr>
      </p:pic>
      <p:sp>
        <p:nvSpPr>
          <p:cNvPr id="208" name="Google Shape;208;p25"/>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ANAHITA, 30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Des racines à transporter</a:t>
            </a:r>
            <a:endParaRPr b="1" sz="4000">
              <a:solidFill>
                <a:schemeClr val="lt1"/>
              </a:solidFill>
            </a:endParaRPr>
          </a:p>
        </p:txBody>
      </p:sp>
      <p:sp>
        <p:nvSpPr>
          <p:cNvPr id="209" name="Google Shape;209;p25"/>
          <p:cNvSpPr txBox="1"/>
          <p:nvPr/>
        </p:nvSpPr>
        <p:spPr>
          <a:xfrm>
            <a:off x="395536" y="1916832"/>
            <a:ext cx="4248472" cy="436016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1"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I</a:t>
            </a: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 </a:t>
            </a:r>
            <a:r>
              <a:rPr baseline="30000" lang="fr-FR" sz="2400">
                <a:solidFill>
                  <a:schemeClr val="dk1"/>
                </a:solidFill>
                <a:latin typeface="Calibri"/>
                <a:ea typeface="Calibri"/>
                <a:cs typeface="Calibri"/>
                <a:sym typeface="Calibri"/>
              </a:rPr>
              <a:t>En imaginant ses enfants à venir, Anahita se demande quelle culture elle va leur transmettre. Que répondrais-tu si on te posait cette question? </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0054A4"/>
                </a:solidFill>
                <a:latin typeface="Calibri"/>
                <a:ea typeface="Calibri"/>
                <a:cs typeface="Calibri"/>
                <a:sym typeface="Calibri"/>
              </a:rPr>
              <a:t>[</a:t>
            </a:r>
            <a:r>
              <a:rPr baseline="30000" lang="fr-FR" sz="2400">
                <a:solidFill>
                  <a:srgbClr val="0054A4"/>
                </a:solidFill>
                <a:latin typeface="Calibri"/>
                <a:ea typeface="Calibri"/>
                <a:cs typeface="Calibri"/>
                <a:sym typeface="Calibri"/>
              </a:rPr>
              <a:t>C</a:t>
            </a:r>
            <a:r>
              <a:rPr b="1" baseline="30000" lang="fr-FR" sz="2400">
                <a:solidFill>
                  <a:srgbClr val="0054A4"/>
                </a:solidFill>
                <a:latin typeface="Calibri"/>
                <a:ea typeface="Calibri"/>
                <a:cs typeface="Calibri"/>
                <a:sym typeface="Calibri"/>
              </a:rPr>
              <a:t>]</a:t>
            </a:r>
            <a:r>
              <a:rPr baseline="30000" lang="fr-FR" sz="2400">
                <a:solidFill>
                  <a:srgbClr val="0054A4"/>
                </a:solidFill>
                <a:latin typeface="Calibri"/>
                <a:ea typeface="Calibri"/>
                <a:cs typeface="Calibri"/>
                <a:sym typeface="Calibri"/>
              </a:rPr>
              <a:t> </a:t>
            </a:r>
            <a:r>
              <a:rPr baseline="30000" lang="fr-FR" sz="2400">
                <a:solidFill>
                  <a:schemeClr val="dk1"/>
                </a:solidFill>
                <a:latin typeface="Calibri"/>
                <a:ea typeface="Calibri"/>
                <a:cs typeface="Calibri"/>
                <a:sym typeface="Calibri"/>
              </a:rPr>
              <a:t>Et toi, dans ta famille, comment se transmet la culture?</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I</a:t>
            </a: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 </a:t>
            </a:r>
            <a:r>
              <a:rPr baseline="30000" lang="fr-FR" sz="2400">
                <a:solidFill>
                  <a:schemeClr val="dk1"/>
                </a:solidFill>
                <a:latin typeface="Calibri"/>
                <a:ea typeface="Calibri"/>
                <a:cs typeface="Calibri"/>
                <a:sym typeface="Calibri"/>
              </a:rPr>
              <a:t>Quelles sont les occasions autour de toi qui te permettent de développer une plus grande sensibilité à l’égard des personnes d’une autre culture?</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T</a:t>
            </a: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 </a:t>
            </a:r>
            <a:r>
              <a:rPr baseline="30000" lang="fr-FR" sz="2400">
                <a:solidFill>
                  <a:schemeClr val="dk1"/>
                </a:solidFill>
                <a:latin typeface="Calibri"/>
                <a:ea typeface="Calibri"/>
                <a:cs typeface="Calibri"/>
                <a:sym typeface="Calibri"/>
              </a:rPr>
              <a:t>Dans quelles situations à l’école ou ailleurs pouvons-nous développer notre appréciation de « ce qui nous unit dans notre diversité »?</a:t>
            </a:r>
            <a:endParaRPr/>
          </a:p>
        </p:txBody>
      </p:sp>
      <p:pic>
        <p:nvPicPr>
          <p:cNvPr id="210" name="Google Shape;210;p25"/>
          <p:cNvPicPr preferRelativeResize="0"/>
          <p:nvPr/>
        </p:nvPicPr>
        <p:blipFill rotWithShape="1">
          <a:blip r:embed="rId5">
            <a:alphaModFix/>
          </a:blip>
          <a:srcRect b="0" l="0" r="0" t="0"/>
          <a:stretch/>
        </p:blipFill>
        <p:spPr>
          <a:xfrm>
            <a:off x="4932040" y="1844823"/>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11" name="Google Shape;211;p25"/>
          <p:cNvSpPr txBox="1"/>
          <p:nvPr/>
        </p:nvSpPr>
        <p:spPr>
          <a:xfrm>
            <a:off x="7740352" y="5960313"/>
            <a:ext cx="576064"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25-26</a:t>
            </a:r>
            <a:endParaRPr b="1" sz="12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6"/>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17" name="Google Shape;217;p26"/>
          <p:cNvPicPr preferRelativeResize="0"/>
          <p:nvPr/>
        </p:nvPicPr>
        <p:blipFill rotWithShape="1">
          <a:blip r:embed="rId4">
            <a:alphaModFix/>
          </a:blip>
          <a:srcRect b="76212" l="0" r="0" t="0"/>
          <a:stretch/>
        </p:blipFill>
        <p:spPr>
          <a:xfrm>
            <a:off x="0" y="0"/>
            <a:ext cx="9144000" cy="1631373"/>
          </a:xfrm>
          <a:prstGeom prst="rect">
            <a:avLst/>
          </a:prstGeom>
          <a:noFill/>
          <a:ln>
            <a:noFill/>
          </a:ln>
        </p:spPr>
      </p:pic>
      <p:sp>
        <p:nvSpPr>
          <p:cNvPr id="218" name="Google Shape;218;p26"/>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CARLA, 18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Mes choix pour l’avenir</a:t>
            </a:r>
            <a:endParaRPr b="1" sz="4000">
              <a:solidFill>
                <a:schemeClr val="lt1"/>
              </a:solidFill>
            </a:endParaRPr>
          </a:p>
        </p:txBody>
      </p:sp>
      <p:sp>
        <p:nvSpPr>
          <p:cNvPr id="219" name="Google Shape;219;p26"/>
          <p:cNvSpPr txBox="1"/>
          <p:nvPr/>
        </p:nvSpPr>
        <p:spPr>
          <a:xfrm>
            <a:off x="4572000" y="1844824"/>
            <a:ext cx="4032448"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 </a:t>
            </a:r>
            <a:r>
              <a:rPr baseline="30000" lang="fr-FR" sz="2600">
                <a:solidFill>
                  <a:schemeClr val="dk1"/>
                </a:solidFill>
                <a:latin typeface="Calibri"/>
                <a:ea typeface="Calibri"/>
                <a:cs typeface="Calibri"/>
                <a:sym typeface="Calibri"/>
              </a:rPr>
              <a:t>Les parents de Carla ont-ils raison de s’inquiéter qu’elle perde le français dans son milieu?</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 </a:t>
            </a:r>
            <a:r>
              <a:rPr baseline="30000" lang="fr-FR" sz="2600">
                <a:solidFill>
                  <a:schemeClr val="dk1"/>
                </a:solidFill>
                <a:latin typeface="Calibri"/>
                <a:ea typeface="Calibri"/>
                <a:cs typeface="Calibri"/>
                <a:sym typeface="Calibri"/>
              </a:rPr>
              <a:t>Quand tu songes à ta carrière plus tard, quelle importance accordes-tu à la question de la langue?</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 </a:t>
            </a:r>
            <a:r>
              <a:rPr baseline="30000" lang="fr-FR" sz="2600">
                <a:solidFill>
                  <a:schemeClr val="dk1"/>
                </a:solidFill>
                <a:latin typeface="Calibri"/>
                <a:ea typeface="Calibri"/>
                <a:cs typeface="Calibri"/>
                <a:sym typeface="Calibri"/>
              </a:rPr>
              <a:t>Carla a choisi d’étudier dans un domaine où le français est très présent. Quelles occasions te sont offertes pour explorer les possibilités de carrière que </a:t>
            </a:r>
            <a:br>
              <a:rPr baseline="30000" lang="fr-FR" sz="2600">
                <a:solidFill>
                  <a:schemeClr val="dk1"/>
                </a:solidFill>
                <a:latin typeface="Calibri"/>
                <a:ea typeface="Calibri"/>
                <a:cs typeface="Calibri"/>
                <a:sym typeface="Calibri"/>
              </a:rPr>
            </a:br>
            <a:r>
              <a:rPr baseline="30000" lang="fr-FR" sz="2600">
                <a:solidFill>
                  <a:schemeClr val="dk1"/>
                </a:solidFill>
                <a:latin typeface="Calibri"/>
                <a:ea typeface="Calibri"/>
                <a:cs typeface="Calibri"/>
                <a:sym typeface="Calibri"/>
              </a:rPr>
              <a:t>te procure le français?</a:t>
            </a:r>
            <a:endParaRPr/>
          </a:p>
        </p:txBody>
      </p:sp>
      <p:pic>
        <p:nvPicPr>
          <p:cNvPr id="220" name="Google Shape;220;p26"/>
          <p:cNvPicPr preferRelativeResize="0"/>
          <p:nvPr/>
        </p:nvPicPr>
        <p:blipFill rotWithShape="1">
          <a:blip r:embed="rId5">
            <a:alphaModFix/>
          </a:blip>
          <a:srcRect b="0" l="0" r="0" t="0"/>
          <a:stretch/>
        </p:blipFill>
        <p:spPr>
          <a:xfrm>
            <a:off x="611560"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21" name="Google Shape;221;p26"/>
          <p:cNvSpPr txBox="1"/>
          <p:nvPr/>
        </p:nvSpPr>
        <p:spPr>
          <a:xfrm>
            <a:off x="668288" y="5960313"/>
            <a:ext cx="591344"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27-28</a:t>
            </a:r>
            <a:endParaRPr b="1" sz="12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7"/>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27" name="Google Shape;227;p27"/>
          <p:cNvPicPr preferRelativeResize="0"/>
          <p:nvPr/>
        </p:nvPicPr>
        <p:blipFill rotWithShape="1">
          <a:blip r:embed="rId4">
            <a:alphaModFix/>
          </a:blip>
          <a:srcRect b="76212" l="0" r="0" t="0"/>
          <a:stretch/>
        </p:blipFill>
        <p:spPr>
          <a:xfrm>
            <a:off x="0" y="0"/>
            <a:ext cx="9144000" cy="1631373"/>
          </a:xfrm>
          <a:prstGeom prst="rect">
            <a:avLst/>
          </a:prstGeom>
          <a:noFill/>
          <a:ln>
            <a:noFill/>
          </a:ln>
        </p:spPr>
      </p:pic>
      <p:sp>
        <p:nvSpPr>
          <p:cNvPr id="228" name="Google Shape;228;p27"/>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JULES, 16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Être fier de ses identités</a:t>
            </a:r>
            <a:endParaRPr b="1" sz="4000">
              <a:solidFill>
                <a:schemeClr val="lt1"/>
              </a:solidFill>
            </a:endParaRPr>
          </a:p>
        </p:txBody>
      </p:sp>
      <p:sp>
        <p:nvSpPr>
          <p:cNvPr id="229" name="Google Shape;229;p27"/>
          <p:cNvSpPr txBox="1"/>
          <p:nvPr/>
        </p:nvSpPr>
        <p:spPr>
          <a:xfrm>
            <a:off x="539552" y="1844824"/>
            <a:ext cx="4320480"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 </a:t>
            </a:r>
            <a:r>
              <a:rPr baseline="30000" lang="fr-FR" sz="2600">
                <a:solidFill>
                  <a:schemeClr val="dk1"/>
                </a:solidFill>
                <a:latin typeface="Calibri"/>
                <a:ea typeface="Calibri"/>
                <a:cs typeface="Calibri"/>
                <a:sym typeface="Calibri"/>
              </a:rPr>
              <a:t>Comment Jules interprète-t-il les messages contradictoires de sa mère et de son père par rapport à son identité culturelle?</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I</a:t>
            </a: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 </a:t>
            </a:r>
            <a:r>
              <a:rPr baseline="30000" lang="fr-FR" sz="2600">
                <a:solidFill>
                  <a:schemeClr val="dk1"/>
                </a:solidFill>
                <a:latin typeface="Calibri"/>
                <a:ea typeface="Calibri"/>
                <a:cs typeface="Calibri"/>
                <a:sym typeface="Calibri"/>
              </a:rPr>
              <a:t>« Les humains ont besoin de taper sur quelqu’un d’autre pour se sentir meilleurs. » Qu’est-ce que ça exprime, d’après toi? Connais-tu d’autres histoires de mépris </a:t>
            </a:r>
            <a:br>
              <a:rPr baseline="30000" lang="fr-FR" sz="2600">
                <a:solidFill>
                  <a:schemeClr val="dk1"/>
                </a:solidFill>
                <a:latin typeface="Calibri"/>
                <a:ea typeface="Calibri"/>
                <a:cs typeface="Calibri"/>
                <a:sym typeface="Calibri"/>
              </a:rPr>
            </a:br>
            <a:r>
              <a:rPr baseline="30000" lang="fr-FR" sz="2600">
                <a:solidFill>
                  <a:schemeClr val="dk1"/>
                </a:solidFill>
                <a:latin typeface="Calibri"/>
                <a:ea typeface="Calibri"/>
                <a:cs typeface="Calibri"/>
                <a:sym typeface="Calibri"/>
              </a:rPr>
              <a:t>pour d’autres cultures?</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T</a:t>
            </a: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 </a:t>
            </a:r>
            <a:r>
              <a:rPr baseline="30000" lang="fr-FR" sz="2600">
                <a:solidFill>
                  <a:schemeClr val="dk1"/>
                </a:solidFill>
                <a:latin typeface="Calibri"/>
                <a:ea typeface="Calibri"/>
                <a:cs typeface="Calibri"/>
                <a:sym typeface="Calibri"/>
              </a:rPr>
              <a:t>Dans ton milieu, nomme des exemples d’intégration de deux cultures (cuisine, musique, communauté, langue, famille, etc.).</a:t>
            </a:r>
            <a:endParaRPr baseline="30000" sz="2600">
              <a:solidFill>
                <a:schemeClr val="dk1"/>
              </a:solidFill>
              <a:latin typeface="Calibri"/>
              <a:ea typeface="Calibri"/>
              <a:cs typeface="Calibri"/>
              <a:sym typeface="Calibri"/>
            </a:endParaRPr>
          </a:p>
        </p:txBody>
      </p:sp>
      <p:pic>
        <p:nvPicPr>
          <p:cNvPr id="230" name="Google Shape;230;p27"/>
          <p:cNvPicPr preferRelativeResize="0"/>
          <p:nvPr/>
        </p:nvPicPr>
        <p:blipFill rotWithShape="1">
          <a:blip r:embed="rId5">
            <a:alphaModFix/>
          </a:blip>
          <a:srcRect b="0" l="0" r="0" t="0"/>
          <a:stretch/>
        </p:blipFill>
        <p:spPr>
          <a:xfrm>
            <a:off x="5148065"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31" name="Google Shape;231;p27"/>
          <p:cNvSpPr txBox="1"/>
          <p:nvPr/>
        </p:nvSpPr>
        <p:spPr>
          <a:xfrm>
            <a:off x="7965359" y="5960313"/>
            <a:ext cx="591344"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29-30</a:t>
            </a:r>
            <a:endParaRPr b="1" sz="12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8"/>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37" name="Google Shape;237;p28"/>
          <p:cNvPicPr preferRelativeResize="0"/>
          <p:nvPr/>
        </p:nvPicPr>
        <p:blipFill rotWithShape="1">
          <a:blip r:embed="rId4">
            <a:alphaModFix/>
          </a:blip>
          <a:srcRect b="76212" l="0" r="0" t="0"/>
          <a:stretch/>
        </p:blipFill>
        <p:spPr>
          <a:xfrm>
            <a:off x="0" y="0"/>
            <a:ext cx="9144000" cy="1631373"/>
          </a:xfrm>
          <a:prstGeom prst="rect">
            <a:avLst/>
          </a:prstGeom>
          <a:noFill/>
          <a:ln>
            <a:noFill/>
          </a:ln>
        </p:spPr>
      </p:pic>
      <p:sp>
        <p:nvSpPr>
          <p:cNvPr id="238" name="Google Shape;238;p28"/>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STEVE, 15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La richesse des accents</a:t>
            </a:r>
            <a:endParaRPr b="1" sz="4000">
              <a:solidFill>
                <a:schemeClr val="lt1"/>
              </a:solidFill>
            </a:endParaRPr>
          </a:p>
        </p:txBody>
      </p:sp>
      <p:sp>
        <p:nvSpPr>
          <p:cNvPr id="239" name="Google Shape;239;p28"/>
          <p:cNvSpPr txBox="1"/>
          <p:nvPr/>
        </p:nvSpPr>
        <p:spPr>
          <a:xfrm>
            <a:off x="4283968" y="1631373"/>
            <a:ext cx="4680520" cy="4852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0054A4"/>
                </a:solidFill>
                <a:latin typeface="Calibri"/>
                <a:ea typeface="Calibri"/>
                <a:cs typeface="Calibri"/>
                <a:sym typeface="Calibri"/>
              </a:rPr>
              <a:t>[</a:t>
            </a:r>
            <a:r>
              <a:rPr baseline="30000" lang="fr-FR" sz="2400">
                <a:solidFill>
                  <a:srgbClr val="0054A4"/>
                </a:solidFill>
                <a:latin typeface="Calibri"/>
                <a:ea typeface="Calibri"/>
                <a:cs typeface="Calibri"/>
                <a:sym typeface="Calibri"/>
              </a:rPr>
              <a:t>C</a:t>
            </a:r>
            <a:r>
              <a:rPr b="1" baseline="30000" lang="fr-FR" sz="2400">
                <a:solidFill>
                  <a:srgbClr val="0054A4"/>
                </a:solidFill>
                <a:latin typeface="Calibri"/>
                <a:ea typeface="Calibri"/>
                <a:cs typeface="Calibri"/>
                <a:sym typeface="Calibri"/>
              </a:rPr>
              <a:t>]</a:t>
            </a:r>
            <a:r>
              <a:rPr baseline="30000" lang="fr-FR" sz="2400">
                <a:solidFill>
                  <a:srgbClr val="0054A4"/>
                </a:solidFill>
                <a:latin typeface="Calibri"/>
                <a:ea typeface="Calibri"/>
                <a:cs typeface="Calibri"/>
                <a:sym typeface="Calibri"/>
              </a:rPr>
              <a:t> </a:t>
            </a:r>
            <a:r>
              <a:rPr baseline="30000" lang="fr-FR" sz="2400">
                <a:solidFill>
                  <a:schemeClr val="dk1"/>
                </a:solidFill>
                <a:latin typeface="Calibri"/>
                <a:ea typeface="Calibri"/>
                <a:cs typeface="Calibri"/>
                <a:sym typeface="Calibri"/>
              </a:rPr>
              <a:t>Explique la réaction de Steve face à son nouveau milieu linguistique. Quelles sont les stratégies gagnantes quand on arrive dans un nouveau milieu?</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I</a:t>
            </a: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 </a:t>
            </a:r>
            <a:r>
              <a:rPr baseline="30000" lang="fr-FR" sz="2400">
                <a:solidFill>
                  <a:schemeClr val="dk1"/>
                </a:solidFill>
                <a:latin typeface="Calibri"/>
                <a:ea typeface="Calibri"/>
                <a:cs typeface="Calibri"/>
                <a:sym typeface="Calibri"/>
              </a:rPr>
              <a:t>Steve se rend compte qu’il existe des variantes de langue d’un milieu francophone à l’autre. Pourquoi est-il important de prendre conscience des multiples accents francophones?  </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T</a:t>
            </a: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 </a:t>
            </a:r>
            <a:r>
              <a:rPr baseline="30000" lang="fr-FR" sz="2400">
                <a:solidFill>
                  <a:schemeClr val="dk1"/>
                </a:solidFill>
                <a:latin typeface="Calibri"/>
                <a:ea typeface="Calibri"/>
                <a:cs typeface="Calibri"/>
                <a:sym typeface="Calibri"/>
              </a:rPr>
              <a:t>Que se passe-t-il quand une personne qui vient d’ailleurs arrive dans ton groupe? Dans notre école? Comment pouvons-nous l’aider à connaître notre milieu francophone et à s’intégrer? </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T</a:t>
            </a: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 </a:t>
            </a:r>
            <a:r>
              <a:rPr baseline="30000" lang="fr-FR" sz="2400">
                <a:solidFill>
                  <a:schemeClr val="dk1"/>
                </a:solidFill>
                <a:latin typeface="Calibri"/>
                <a:ea typeface="Calibri"/>
                <a:cs typeface="Calibri"/>
                <a:sym typeface="Calibri"/>
              </a:rPr>
              <a:t>Comment faire pour que les cultures francophones s’enrichissent les unes les autres dans ta région? Au pays?</a:t>
            </a:r>
            <a:endParaRPr baseline="30000" sz="2400">
              <a:solidFill>
                <a:schemeClr val="dk1"/>
              </a:solidFill>
              <a:latin typeface="Calibri"/>
              <a:ea typeface="Calibri"/>
              <a:cs typeface="Calibri"/>
              <a:sym typeface="Calibri"/>
            </a:endParaRPr>
          </a:p>
        </p:txBody>
      </p:sp>
      <p:pic>
        <p:nvPicPr>
          <p:cNvPr id="240" name="Google Shape;240;p28"/>
          <p:cNvPicPr preferRelativeResize="0"/>
          <p:nvPr/>
        </p:nvPicPr>
        <p:blipFill rotWithShape="1">
          <a:blip r:embed="rId5">
            <a:alphaModFix/>
          </a:blip>
          <a:srcRect b="0" l="0" r="0" t="0"/>
          <a:stretch/>
        </p:blipFill>
        <p:spPr>
          <a:xfrm>
            <a:off x="539553"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41" name="Google Shape;241;p28"/>
          <p:cNvSpPr txBox="1"/>
          <p:nvPr/>
        </p:nvSpPr>
        <p:spPr>
          <a:xfrm>
            <a:off x="596281" y="5960313"/>
            <a:ext cx="591344"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31-32</a:t>
            </a:r>
            <a:endParaRPr b="1" sz="12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9"/>
          <p:cNvPicPr preferRelativeResize="0"/>
          <p:nvPr/>
        </p:nvPicPr>
        <p:blipFill rotWithShape="1">
          <a:blip r:embed="rId3">
            <a:alphaModFix/>
          </a:blip>
          <a:srcRect b="0" l="0" r="0" t="0"/>
          <a:stretch/>
        </p:blipFill>
        <p:spPr>
          <a:xfrm>
            <a:off x="0" y="26996"/>
            <a:ext cx="9144000" cy="6858000"/>
          </a:xfrm>
          <a:prstGeom prst="rect">
            <a:avLst/>
          </a:prstGeom>
          <a:noFill/>
          <a:ln>
            <a:noFill/>
          </a:ln>
        </p:spPr>
      </p:pic>
      <p:pic>
        <p:nvPicPr>
          <p:cNvPr id="247" name="Google Shape;247;p29"/>
          <p:cNvPicPr preferRelativeResize="0"/>
          <p:nvPr/>
        </p:nvPicPr>
        <p:blipFill rotWithShape="1">
          <a:blip r:embed="rId4">
            <a:alphaModFix/>
          </a:blip>
          <a:srcRect b="0" l="0" r="0" t="0"/>
          <a:stretch/>
        </p:blipFill>
        <p:spPr>
          <a:xfrm>
            <a:off x="2851710" y="2564904"/>
            <a:ext cx="1233487" cy="566737"/>
          </a:xfrm>
          <a:prstGeom prst="rect">
            <a:avLst/>
          </a:prstGeom>
          <a:noFill/>
          <a:ln>
            <a:noFill/>
          </a:ln>
        </p:spPr>
      </p:pic>
      <p:pic>
        <p:nvPicPr>
          <p:cNvPr id="248" name="Google Shape;248;p29"/>
          <p:cNvPicPr preferRelativeResize="0"/>
          <p:nvPr/>
        </p:nvPicPr>
        <p:blipFill rotWithShape="1">
          <a:blip r:embed="rId5">
            <a:alphaModFix/>
          </a:blip>
          <a:srcRect b="0" l="0" r="0" t="0"/>
          <a:stretch/>
        </p:blipFill>
        <p:spPr>
          <a:xfrm>
            <a:off x="5045303" y="2380220"/>
            <a:ext cx="1181949" cy="936104"/>
          </a:xfrm>
          <a:prstGeom prst="rect">
            <a:avLst/>
          </a:prstGeom>
          <a:noFill/>
          <a:ln>
            <a:noFill/>
          </a:ln>
        </p:spPr>
      </p:pic>
      <p:pic>
        <p:nvPicPr>
          <p:cNvPr id="249" name="Google Shape;249;p29"/>
          <p:cNvPicPr preferRelativeResize="0"/>
          <p:nvPr/>
        </p:nvPicPr>
        <p:blipFill rotWithShape="1">
          <a:blip r:embed="rId6">
            <a:alphaModFix/>
          </a:blip>
          <a:srcRect b="0" l="0" r="0" t="0"/>
          <a:stretch/>
        </p:blipFill>
        <p:spPr>
          <a:xfrm>
            <a:off x="2966545" y="3861048"/>
            <a:ext cx="2771800" cy="863348"/>
          </a:xfrm>
          <a:prstGeom prst="rect">
            <a:avLst/>
          </a:prstGeom>
          <a:noFill/>
          <a:ln>
            <a:noFill/>
          </a:ln>
        </p:spPr>
      </p:pic>
      <p:pic>
        <p:nvPicPr>
          <p:cNvPr id="250" name="Google Shape;250;p29"/>
          <p:cNvPicPr preferRelativeResize="0"/>
          <p:nvPr/>
        </p:nvPicPr>
        <p:blipFill rotWithShape="1">
          <a:blip r:embed="rId7">
            <a:alphaModFix/>
          </a:blip>
          <a:srcRect b="0" l="0" r="0" t="0"/>
          <a:stretch/>
        </p:blipFill>
        <p:spPr>
          <a:xfrm>
            <a:off x="2808694" y="5377005"/>
            <a:ext cx="3737342" cy="347578"/>
          </a:xfrm>
          <a:prstGeom prst="rect">
            <a:avLst/>
          </a:prstGeom>
          <a:noFill/>
          <a:ln>
            <a:noFill/>
          </a:ln>
        </p:spPr>
      </p:pic>
      <p:pic>
        <p:nvPicPr>
          <p:cNvPr id="251" name="Google Shape;251;p29"/>
          <p:cNvPicPr preferRelativeResize="0"/>
          <p:nvPr/>
        </p:nvPicPr>
        <p:blipFill rotWithShape="1">
          <a:blip r:embed="rId8">
            <a:alphaModFix/>
          </a:blip>
          <a:srcRect b="75909" l="0" r="0" t="0"/>
          <a:stretch/>
        </p:blipFill>
        <p:spPr>
          <a:xfrm>
            <a:off x="0" y="0"/>
            <a:ext cx="9144000" cy="1652155"/>
          </a:xfrm>
          <a:prstGeom prst="rect">
            <a:avLst/>
          </a:prstGeom>
          <a:noFill/>
          <a:ln>
            <a:noFill/>
          </a:ln>
        </p:spPr>
      </p:pic>
      <p:sp>
        <p:nvSpPr>
          <p:cNvPr id="252" name="Google Shape;252;p29"/>
          <p:cNvSpPr txBox="1"/>
          <p:nvPr>
            <p:ph type="title"/>
          </p:nvPr>
        </p:nvSpPr>
        <p:spPr>
          <a:xfrm>
            <a:off x="179512" y="188640"/>
            <a:ext cx="8784976" cy="63408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alibri"/>
              <a:buNone/>
            </a:pPr>
            <a:r>
              <a:rPr b="1" lang="fr-FR" sz="3200">
                <a:solidFill>
                  <a:schemeClr val="lt1"/>
                </a:solidFill>
              </a:rPr>
              <a:t>MERCI</a:t>
            </a:r>
            <a:endParaRPr b="1" sz="32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4"/>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98" name="Google Shape;98;p14"/>
          <p:cNvPicPr preferRelativeResize="0"/>
          <p:nvPr/>
        </p:nvPicPr>
        <p:blipFill rotWithShape="1">
          <a:blip r:embed="rId4">
            <a:alphaModFix/>
          </a:blip>
          <a:srcRect b="75909" l="0" r="0" t="0"/>
          <a:stretch/>
        </p:blipFill>
        <p:spPr>
          <a:xfrm>
            <a:off x="0" y="0"/>
            <a:ext cx="9144000" cy="1652155"/>
          </a:xfrm>
          <a:prstGeom prst="rect">
            <a:avLst/>
          </a:prstGeom>
          <a:noFill/>
          <a:ln>
            <a:noFill/>
          </a:ln>
        </p:spPr>
      </p:pic>
      <p:sp>
        <p:nvSpPr>
          <p:cNvPr id="99" name="Google Shape;99;p14"/>
          <p:cNvSpPr txBox="1"/>
          <p:nvPr>
            <p:ph type="title"/>
          </p:nvPr>
        </p:nvSpPr>
        <p:spPr>
          <a:xfrm>
            <a:off x="179512" y="188640"/>
            <a:ext cx="8784976" cy="63408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3200"/>
              <a:buFont typeface="Calibri"/>
              <a:buNone/>
            </a:pPr>
            <a:r>
              <a:rPr b="1" lang="fr-FR" sz="3200">
                <a:solidFill>
                  <a:schemeClr val="lt1"/>
                </a:solidFill>
              </a:rPr>
              <a:t>TITRE</a:t>
            </a:r>
            <a:endParaRPr b="1" sz="32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5"/>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05" name="Google Shape;105;p15"/>
          <p:cNvPicPr preferRelativeResize="0"/>
          <p:nvPr/>
        </p:nvPicPr>
        <p:blipFill rotWithShape="1">
          <a:blip r:embed="rId4">
            <a:alphaModFix/>
          </a:blip>
          <a:srcRect b="76515" l="0" r="0" t="0"/>
          <a:stretch/>
        </p:blipFill>
        <p:spPr>
          <a:xfrm>
            <a:off x="0" y="0"/>
            <a:ext cx="9144000" cy="1610591"/>
          </a:xfrm>
          <a:prstGeom prst="rect">
            <a:avLst/>
          </a:prstGeom>
          <a:noFill/>
          <a:ln>
            <a:noFill/>
          </a:ln>
        </p:spPr>
      </p:pic>
      <p:sp>
        <p:nvSpPr>
          <p:cNvPr id="106" name="Google Shape;106;p15"/>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MARITÉ, 17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Prendre sa place au soleil</a:t>
            </a:r>
            <a:endParaRPr b="1" sz="4000">
              <a:solidFill>
                <a:schemeClr val="lt1"/>
              </a:solidFill>
            </a:endParaRPr>
          </a:p>
        </p:txBody>
      </p:sp>
      <p:sp>
        <p:nvSpPr>
          <p:cNvPr id="107" name="Google Shape;107;p15"/>
          <p:cNvSpPr txBox="1"/>
          <p:nvPr/>
        </p:nvSpPr>
        <p:spPr>
          <a:xfrm>
            <a:off x="251520" y="1988840"/>
            <a:ext cx="432048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fr-FR" sz="3200" u="none" cap="none" strike="noStrike">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I</a:t>
            </a: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 </a:t>
            </a:r>
            <a:r>
              <a:rPr baseline="30000" lang="fr-FR" sz="2600">
                <a:solidFill>
                  <a:schemeClr val="dk1"/>
                </a:solidFill>
                <a:latin typeface="Calibri"/>
                <a:ea typeface="Calibri"/>
                <a:cs typeface="Calibri"/>
                <a:sym typeface="Calibri"/>
              </a:rPr>
              <a:t>Pourquoi la mère de Marité est-elle partie sans explication, laissant derrière ses enfants?</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I</a:t>
            </a: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 </a:t>
            </a:r>
            <a:r>
              <a:rPr baseline="30000" lang="fr-FR" sz="2600">
                <a:solidFill>
                  <a:schemeClr val="dk1"/>
                </a:solidFill>
                <a:latin typeface="Calibri"/>
                <a:ea typeface="Calibri"/>
                <a:cs typeface="Calibri"/>
                <a:sym typeface="Calibri"/>
              </a:rPr>
              <a:t>Marité dit qu’elle a pris des risques </a:t>
            </a:r>
            <a:br>
              <a:rPr baseline="30000" lang="fr-FR" sz="2600">
                <a:solidFill>
                  <a:schemeClr val="dk1"/>
                </a:solidFill>
                <a:latin typeface="Calibri"/>
                <a:ea typeface="Calibri"/>
                <a:cs typeface="Calibri"/>
                <a:sym typeface="Calibri"/>
              </a:rPr>
            </a:br>
            <a:r>
              <a:rPr baseline="30000" lang="fr-FR" sz="2600">
                <a:solidFill>
                  <a:schemeClr val="dk1"/>
                </a:solidFill>
                <a:latin typeface="Calibri"/>
                <a:ea typeface="Calibri"/>
                <a:cs typeface="Calibri"/>
                <a:sym typeface="Calibri"/>
              </a:rPr>
              <a:t>pour se faire connaître et s’intégrer à son nouveau milieu. Quels sont ces risques?</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T</a:t>
            </a: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 </a:t>
            </a:r>
            <a:r>
              <a:rPr baseline="30000" lang="fr-FR" sz="2600">
                <a:solidFill>
                  <a:schemeClr val="dk1"/>
                </a:solidFill>
                <a:latin typeface="Calibri"/>
                <a:ea typeface="Calibri"/>
                <a:cs typeface="Calibri"/>
                <a:sym typeface="Calibri"/>
              </a:rPr>
              <a:t>Comment l’école peut-elle rendre plus facile l’arrivée d’une élève comme Marité?</a:t>
            </a:r>
            <a:endParaRPr/>
          </a:p>
        </p:txBody>
      </p:sp>
      <p:pic>
        <p:nvPicPr>
          <p:cNvPr id="108" name="Google Shape;108;p15"/>
          <p:cNvPicPr preferRelativeResize="0"/>
          <p:nvPr/>
        </p:nvPicPr>
        <p:blipFill rotWithShape="1">
          <a:blip r:embed="rId5">
            <a:alphaModFix/>
          </a:blip>
          <a:srcRect b="0" l="0" r="0" t="0"/>
          <a:stretch/>
        </p:blipFill>
        <p:spPr>
          <a:xfrm>
            <a:off x="5004048"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09" name="Google Shape;109;p15"/>
          <p:cNvSpPr txBox="1"/>
          <p:nvPr/>
        </p:nvSpPr>
        <p:spPr>
          <a:xfrm>
            <a:off x="7995072" y="5978679"/>
            <a:ext cx="432048"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5-6</a:t>
            </a:r>
            <a:endParaRPr b="1" sz="12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6"/>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15" name="Google Shape;115;p16"/>
          <p:cNvPicPr preferRelativeResize="0"/>
          <p:nvPr/>
        </p:nvPicPr>
        <p:blipFill rotWithShape="1">
          <a:blip r:embed="rId4">
            <a:alphaModFix/>
          </a:blip>
          <a:srcRect b="75758" l="0" r="0" t="0"/>
          <a:stretch/>
        </p:blipFill>
        <p:spPr>
          <a:xfrm>
            <a:off x="0" y="0"/>
            <a:ext cx="9144000" cy="1662545"/>
          </a:xfrm>
          <a:prstGeom prst="rect">
            <a:avLst/>
          </a:prstGeom>
          <a:noFill/>
          <a:ln>
            <a:noFill/>
          </a:ln>
        </p:spPr>
      </p:pic>
      <p:sp>
        <p:nvSpPr>
          <p:cNvPr id="116" name="Google Shape;116;p16"/>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MAMADOU, 15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Apprendre la vie au Canada</a:t>
            </a:r>
            <a:endParaRPr b="1" sz="4000">
              <a:solidFill>
                <a:schemeClr val="lt1"/>
              </a:solidFill>
            </a:endParaRPr>
          </a:p>
        </p:txBody>
      </p:sp>
      <p:sp>
        <p:nvSpPr>
          <p:cNvPr id="117" name="Google Shape;117;p16"/>
          <p:cNvSpPr txBox="1"/>
          <p:nvPr/>
        </p:nvSpPr>
        <p:spPr>
          <a:xfrm>
            <a:off x="4283968" y="1898243"/>
            <a:ext cx="4680520" cy="39087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 </a:t>
            </a:r>
            <a:r>
              <a:rPr baseline="30000" lang="fr-FR" sz="2600">
                <a:solidFill>
                  <a:schemeClr val="dk1"/>
                </a:solidFill>
                <a:latin typeface="Calibri"/>
                <a:ea typeface="Calibri"/>
                <a:cs typeface="Calibri"/>
                <a:sym typeface="Calibri"/>
              </a:rPr>
              <a:t>Pourquoi Mamadou a-t-il autant d’inquiétudes par rapport à la réaction possible de ses parents? </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I</a:t>
            </a: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 </a:t>
            </a:r>
            <a:r>
              <a:rPr baseline="30000" lang="fr-FR" sz="2600">
                <a:solidFill>
                  <a:schemeClr val="dk1"/>
                </a:solidFill>
                <a:latin typeface="Calibri"/>
                <a:ea typeface="Calibri"/>
                <a:cs typeface="Calibri"/>
                <a:sym typeface="Calibri"/>
              </a:rPr>
              <a:t>Mamadou donne plusieurs exemples de situations où les habitudes et les valeurs de sa culture d’origine sont différentes de la culture canadienne. Parle d’autres situations où tu as connu des différences de valeurs.</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T</a:t>
            </a: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 </a:t>
            </a:r>
            <a:r>
              <a:rPr baseline="30000" lang="fr-FR" sz="2600">
                <a:solidFill>
                  <a:schemeClr val="dk1"/>
                </a:solidFill>
                <a:latin typeface="Calibri"/>
                <a:ea typeface="Calibri"/>
                <a:cs typeface="Calibri"/>
                <a:sym typeface="Calibri"/>
              </a:rPr>
              <a:t>Comment l’école peut-elle aider un nouvel élève à mieux comprendre comment ça se passe dans son nouveau milieu?</a:t>
            </a:r>
            <a:endParaRPr/>
          </a:p>
        </p:txBody>
      </p:sp>
      <p:pic>
        <p:nvPicPr>
          <p:cNvPr id="118" name="Google Shape;118;p16"/>
          <p:cNvPicPr preferRelativeResize="0"/>
          <p:nvPr/>
        </p:nvPicPr>
        <p:blipFill rotWithShape="1">
          <a:blip r:embed="rId5">
            <a:alphaModFix/>
          </a:blip>
          <a:srcRect b="0" l="0" r="0" t="0"/>
          <a:stretch/>
        </p:blipFill>
        <p:spPr>
          <a:xfrm>
            <a:off x="467545"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19" name="Google Shape;119;p16"/>
          <p:cNvSpPr txBox="1"/>
          <p:nvPr/>
        </p:nvSpPr>
        <p:spPr>
          <a:xfrm>
            <a:off x="501678" y="5978678"/>
            <a:ext cx="432048"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7-8</a:t>
            </a:r>
            <a:endParaRPr b="1" sz="12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7"/>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26" name="Google Shape;126;p17"/>
          <p:cNvPicPr preferRelativeResize="0"/>
          <p:nvPr/>
        </p:nvPicPr>
        <p:blipFill rotWithShape="1">
          <a:blip r:embed="rId4">
            <a:alphaModFix/>
          </a:blip>
          <a:srcRect b="75909" l="0" r="0" t="0"/>
          <a:stretch/>
        </p:blipFill>
        <p:spPr>
          <a:xfrm>
            <a:off x="0" y="0"/>
            <a:ext cx="9144000" cy="1652155"/>
          </a:xfrm>
          <a:prstGeom prst="rect">
            <a:avLst/>
          </a:prstGeom>
          <a:noFill/>
          <a:ln>
            <a:noFill/>
          </a:ln>
        </p:spPr>
      </p:pic>
      <p:sp>
        <p:nvSpPr>
          <p:cNvPr id="127" name="Google Shape;127;p17"/>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RODRIGUE, 16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Se sentir aussi à l’aise que les autres</a:t>
            </a:r>
            <a:endParaRPr b="1" sz="4000">
              <a:solidFill>
                <a:schemeClr val="lt1"/>
              </a:solidFill>
            </a:endParaRPr>
          </a:p>
        </p:txBody>
      </p:sp>
      <p:sp>
        <p:nvSpPr>
          <p:cNvPr id="128" name="Google Shape;128;p17"/>
          <p:cNvSpPr txBox="1"/>
          <p:nvPr/>
        </p:nvSpPr>
        <p:spPr>
          <a:xfrm>
            <a:off x="413793" y="1844824"/>
            <a:ext cx="4392488" cy="44217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T</a:t>
            </a:r>
            <a:r>
              <a:rPr b="1" baseline="30000" lang="fr-FR" sz="2600">
                <a:solidFill>
                  <a:srgbClr val="DD363D"/>
                </a:solidFill>
                <a:latin typeface="Calibri"/>
                <a:ea typeface="Calibri"/>
                <a:cs typeface="Calibri"/>
                <a:sym typeface="Calibri"/>
              </a:rPr>
              <a:t>]</a:t>
            </a:r>
            <a:r>
              <a:rPr baseline="30000" lang="fr-FR" sz="2600">
                <a:solidFill>
                  <a:schemeClr val="dk1"/>
                </a:solidFill>
                <a:latin typeface="Calibri"/>
                <a:ea typeface="Calibri"/>
                <a:cs typeface="Calibri"/>
                <a:sym typeface="Calibri"/>
              </a:rPr>
              <a:t> Rodrigue dit qu’il a eu la chance de découvrir une autre francophonie que celle qu’il connaissait. Qu’est-ce qu’il a pu découvrir au juste? Qu’a-t-il vu?</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I</a:t>
            </a: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 </a:t>
            </a:r>
            <a:r>
              <a:rPr baseline="30000" lang="fr-FR" sz="2600">
                <a:solidFill>
                  <a:schemeClr val="dk1"/>
                </a:solidFill>
                <a:latin typeface="Calibri"/>
                <a:ea typeface="Calibri"/>
                <a:cs typeface="Calibri"/>
                <a:sym typeface="Calibri"/>
              </a:rPr>
              <a:t>Pour un élève nouvel arrivant, quelles occasions se présentent pour qu’il découvre </a:t>
            </a:r>
            <a:br>
              <a:rPr baseline="30000" lang="fr-FR" sz="2600">
                <a:solidFill>
                  <a:schemeClr val="dk1"/>
                </a:solidFill>
                <a:latin typeface="Calibri"/>
                <a:ea typeface="Calibri"/>
                <a:cs typeface="Calibri"/>
                <a:sym typeface="Calibri"/>
              </a:rPr>
            </a:br>
            <a:r>
              <a:rPr baseline="30000" lang="fr-FR" sz="2600">
                <a:solidFill>
                  <a:schemeClr val="dk1"/>
                </a:solidFill>
                <a:latin typeface="Calibri"/>
                <a:ea typeface="Calibri"/>
                <a:cs typeface="Calibri"/>
                <a:sym typeface="Calibri"/>
              </a:rPr>
              <a:t>la culture de son nouveau milieu? </a:t>
            </a: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T</a:t>
            </a:r>
            <a:r>
              <a:rPr b="1" baseline="30000" lang="fr-FR" sz="2600">
                <a:solidFill>
                  <a:srgbClr val="DD363D"/>
                </a:solidFill>
                <a:latin typeface="Calibri"/>
                <a:ea typeface="Calibri"/>
                <a:cs typeface="Calibri"/>
                <a:sym typeface="Calibri"/>
              </a:rPr>
              <a:t>]</a:t>
            </a:r>
            <a:r>
              <a:rPr baseline="30000" lang="fr-FR" sz="2600">
                <a:solidFill>
                  <a:schemeClr val="dk1"/>
                </a:solidFill>
                <a:latin typeface="Calibri"/>
                <a:ea typeface="Calibri"/>
                <a:cs typeface="Calibri"/>
                <a:sym typeface="Calibri"/>
              </a:rPr>
              <a:t> Quelles occasions lui sont offertes pour qu’il contribue à son milieu?</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 </a:t>
            </a:r>
            <a:r>
              <a:rPr baseline="30000" lang="fr-FR" sz="2600">
                <a:solidFill>
                  <a:schemeClr val="dk1"/>
                </a:solidFill>
                <a:latin typeface="Calibri"/>
                <a:ea typeface="Calibri"/>
                <a:cs typeface="Calibri"/>
                <a:sym typeface="Calibri"/>
              </a:rPr>
              <a:t>Comment est-ce que ton contact avec de nouveaux arrivants a-t-il changé ta recette </a:t>
            </a:r>
            <a:br>
              <a:rPr baseline="30000" lang="fr-FR" sz="2600">
                <a:solidFill>
                  <a:schemeClr val="dk1"/>
                </a:solidFill>
                <a:latin typeface="Calibri"/>
                <a:ea typeface="Calibri"/>
                <a:cs typeface="Calibri"/>
                <a:sym typeface="Calibri"/>
              </a:rPr>
            </a:br>
            <a:r>
              <a:rPr baseline="30000" lang="fr-FR" sz="2600">
                <a:solidFill>
                  <a:schemeClr val="dk1"/>
                </a:solidFill>
                <a:latin typeface="Calibri"/>
                <a:ea typeface="Calibri"/>
                <a:cs typeface="Calibri"/>
                <a:sym typeface="Calibri"/>
              </a:rPr>
              <a:t>du bonheur?</a:t>
            </a:r>
            <a:endParaRPr/>
          </a:p>
        </p:txBody>
      </p:sp>
      <p:pic>
        <p:nvPicPr>
          <p:cNvPr id="129" name="Google Shape;129;p17"/>
          <p:cNvPicPr preferRelativeResize="0"/>
          <p:nvPr/>
        </p:nvPicPr>
        <p:blipFill rotWithShape="1">
          <a:blip r:embed="rId5">
            <a:alphaModFix/>
          </a:blip>
          <a:srcRect b="0" l="0" r="0" t="0"/>
          <a:stretch/>
        </p:blipFill>
        <p:spPr>
          <a:xfrm>
            <a:off x="5220073"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30" name="Google Shape;130;p17"/>
          <p:cNvSpPr txBox="1"/>
          <p:nvPr/>
        </p:nvSpPr>
        <p:spPr>
          <a:xfrm>
            <a:off x="8172400" y="5978679"/>
            <a:ext cx="470745"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9-10</a:t>
            </a:r>
            <a:endParaRPr b="1" sz="12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18"/>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36" name="Google Shape;136;p18"/>
          <p:cNvPicPr preferRelativeResize="0"/>
          <p:nvPr/>
        </p:nvPicPr>
        <p:blipFill rotWithShape="1">
          <a:blip r:embed="rId4">
            <a:alphaModFix/>
          </a:blip>
          <a:srcRect b="75909" l="0" r="0" t="0"/>
          <a:stretch/>
        </p:blipFill>
        <p:spPr>
          <a:xfrm>
            <a:off x="0" y="0"/>
            <a:ext cx="9144000" cy="1652155"/>
          </a:xfrm>
          <a:prstGeom prst="rect">
            <a:avLst/>
          </a:prstGeom>
          <a:noFill/>
          <a:ln>
            <a:noFill/>
          </a:ln>
        </p:spPr>
      </p:pic>
      <p:sp>
        <p:nvSpPr>
          <p:cNvPr id="137" name="Google Shape;137;p18"/>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VINH, 15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Étranger dans son propre pays</a:t>
            </a:r>
            <a:endParaRPr b="1" sz="4000">
              <a:solidFill>
                <a:schemeClr val="lt1"/>
              </a:solidFill>
            </a:endParaRPr>
          </a:p>
        </p:txBody>
      </p:sp>
      <p:sp>
        <p:nvSpPr>
          <p:cNvPr id="138" name="Google Shape;138;p18"/>
          <p:cNvSpPr txBox="1"/>
          <p:nvPr/>
        </p:nvSpPr>
        <p:spPr>
          <a:xfrm>
            <a:off x="4139952" y="1772816"/>
            <a:ext cx="4824536" cy="4852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0054A4"/>
                </a:solidFill>
                <a:latin typeface="Calibri"/>
                <a:ea typeface="Calibri"/>
                <a:cs typeface="Calibri"/>
                <a:sym typeface="Calibri"/>
              </a:rPr>
              <a:t>[</a:t>
            </a:r>
            <a:r>
              <a:rPr baseline="30000" lang="fr-FR" sz="2400">
                <a:solidFill>
                  <a:srgbClr val="0054A4"/>
                </a:solidFill>
                <a:latin typeface="Calibri"/>
                <a:ea typeface="Calibri"/>
                <a:cs typeface="Calibri"/>
                <a:sym typeface="Calibri"/>
              </a:rPr>
              <a:t>C</a:t>
            </a:r>
            <a:r>
              <a:rPr b="1" baseline="30000" lang="fr-FR" sz="2400">
                <a:solidFill>
                  <a:srgbClr val="0054A4"/>
                </a:solidFill>
                <a:latin typeface="Calibri"/>
                <a:ea typeface="Calibri"/>
                <a:cs typeface="Calibri"/>
                <a:sym typeface="Calibri"/>
              </a:rPr>
              <a:t>]</a:t>
            </a:r>
            <a:r>
              <a:rPr baseline="30000" lang="fr-FR" sz="2400">
                <a:solidFill>
                  <a:schemeClr val="dk1"/>
                </a:solidFill>
                <a:latin typeface="Calibri"/>
                <a:ea typeface="Calibri"/>
                <a:cs typeface="Calibri"/>
                <a:sym typeface="Calibri"/>
              </a:rPr>
              <a:t> Vinh dit que nos origines ne sont qu’une partie de notre identité? Quelles sont les autres facettes de notre identité mises à part nos origines géographiques? </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I</a:t>
            </a: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 </a:t>
            </a:r>
            <a:r>
              <a:rPr baseline="30000" lang="fr-FR" sz="2400">
                <a:solidFill>
                  <a:schemeClr val="dk1"/>
                </a:solidFill>
                <a:latin typeface="Calibri"/>
                <a:ea typeface="Calibri"/>
                <a:cs typeface="Calibri"/>
                <a:sym typeface="Calibri"/>
              </a:rPr>
              <a:t>Si Vinh était dans ta classe, est-ce que tu le considérerais comme immigrant? Pourquoi? Quelle attitude peut-on adopter pour qu’un élève comme Vinh ne se sente pas considéré comme un immigrant?</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I</a:t>
            </a:r>
            <a:r>
              <a:rPr b="1" baseline="30000" lang="fr-FR" sz="2400">
                <a:solidFill>
                  <a:srgbClr val="007946"/>
                </a:solidFill>
                <a:latin typeface="Calibri"/>
                <a:ea typeface="Calibri"/>
                <a:cs typeface="Calibri"/>
                <a:sym typeface="Calibri"/>
              </a:rPr>
              <a:t>]</a:t>
            </a:r>
            <a:r>
              <a:rPr baseline="30000" lang="fr-FR" sz="2400">
                <a:solidFill>
                  <a:srgbClr val="007946"/>
                </a:solidFill>
                <a:latin typeface="Calibri"/>
                <a:ea typeface="Calibri"/>
                <a:cs typeface="Calibri"/>
                <a:sym typeface="Calibri"/>
              </a:rPr>
              <a:t> </a:t>
            </a:r>
            <a:r>
              <a:rPr baseline="30000" lang="fr-FR" sz="2400">
                <a:solidFill>
                  <a:schemeClr val="dk1"/>
                </a:solidFill>
                <a:latin typeface="Calibri"/>
                <a:ea typeface="Calibri"/>
                <a:cs typeface="Calibri"/>
                <a:sym typeface="Calibri"/>
              </a:rPr>
              <a:t>Vinh trouve que les personnes à son école francophone ont l’esprit plus ouvert. Considères-tu que les jeunes de ton école ont un esprit ouvert face à la diversité? Qu’est-ce que tu constates?</a:t>
            </a:r>
            <a:endParaRPr/>
          </a:p>
          <a:p>
            <a:pPr indent="0" lvl="0" marL="0" marR="0" rtl="0" algn="l">
              <a:spcBef>
                <a:spcPts val="0"/>
              </a:spcBef>
              <a:spcAft>
                <a:spcPts val="0"/>
              </a:spcAft>
              <a:buNone/>
            </a:pPr>
            <a:r>
              <a:t/>
            </a:r>
            <a:endParaRPr baseline="30000" sz="24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T</a:t>
            </a:r>
            <a:r>
              <a:rPr b="1" baseline="30000" lang="fr-FR" sz="2400">
                <a:solidFill>
                  <a:srgbClr val="DD363D"/>
                </a:solidFill>
                <a:latin typeface="Calibri"/>
                <a:ea typeface="Calibri"/>
                <a:cs typeface="Calibri"/>
                <a:sym typeface="Calibri"/>
              </a:rPr>
              <a:t>]</a:t>
            </a:r>
            <a:r>
              <a:rPr baseline="30000" lang="fr-FR" sz="2400">
                <a:solidFill>
                  <a:srgbClr val="DD363D"/>
                </a:solidFill>
                <a:latin typeface="Calibri"/>
                <a:ea typeface="Calibri"/>
                <a:cs typeface="Calibri"/>
                <a:sym typeface="Calibri"/>
              </a:rPr>
              <a:t> </a:t>
            </a:r>
            <a:r>
              <a:rPr baseline="30000" lang="fr-FR" sz="2400">
                <a:solidFill>
                  <a:schemeClr val="dk1"/>
                </a:solidFill>
                <a:latin typeface="Calibri"/>
                <a:ea typeface="Calibri"/>
                <a:cs typeface="Calibri"/>
                <a:sym typeface="Calibri"/>
              </a:rPr>
              <a:t>Y a-t-il une différence entre une école ouverte à la diversité et une école qui s’assure que les nouveaux élèves se sentent intégrés à la vie scolaire? Laquelle?</a:t>
            </a:r>
            <a:endParaRPr baseline="30000" sz="2400">
              <a:solidFill>
                <a:schemeClr val="dk1"/>
              </a:solidFill>
              <a:latin typeface="Calibri"/>
              <a:ea typeface="Calibri"/>
              <a:cs typeface="Calibri"/>
              <a:sym typeface="Calibri"/>
            </a:endParaRPr>
          </a:p>
        </p:txBody>
      </p:sp>
      <p:pic>
        <p:nvPicPr>
          <p:cNvPr id="139" name="Google Shape;139;p18"/>
          <p:cNvPicPr preferRelativeResize="0"/>
          <p:nvPr/>
        </p:nvPicPr>
        <p:blipFill rotWithShape="1">
          <a:blip r:embed="rId5">
            <a:alphaModFix/>
          </a:blip>
          <a:srcRect b="0" l="0" r="0" t="0"/>
          <a:stretch/>
        </p:blipFill>
        <p:spPr>
          <a:xfrm>
            <a:off x="395536"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40" name="Google Shape;140;p18"/>
          <p:cNvSpPr txBox="1"/>
          <p:nvPr/>
        </p:nvSpPr>
        <p:spPr>
          <a:xfrm>
            <a:off x="452264" y="5960313"/>
            <a:ext cx="591344"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11-12</a:t>
            </a:r>
            <a:endParaRPr b="1" sz="12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9"/>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47" name="Google Shape;147;p19"/>
          <p:cNvPicPr preferRelativeResize="0"/>
          <p:nvPr/>
        </p:nvPicPr>
        <p:blipFill rotWithShape="1">
          <a:blip r:embed="rId4">
            <a:alphaModFix/>
          </a:blip>
          <a:srcRect b="76364" l="0" r="0" t="0"/>
          <a:stretch/>
        </p:blipFill>
        <p:spPr>
          <a:xfrm>
            <a:off x="0" y="0"/>
            <a:ext cx="9144000" cy="1620982"/>
          </a:xfrm>
          <a:prstGeom prst="rect">
            <a:avLst/>
          </a:prstGeom>
          <a:noFill/>
          <a:ln>
            <a:noFill/>
          </a:ln>
        </p:spPr>
      </p:pic>
      <p:sp>
        <p:nvSpPr>
          <p:cNvPr id="148" name="Google Shape;148;p19"/>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JACQUELINE, 16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Un pied sur deux continents</a:t>
            </a:r>
            <a:endParaRPr b="1" sz="4000">
              <a:solidFill>
                <a:schemeClr val="lt1"/>
              </a:solidFill>
            </a:endParaRPr>
          </a:p>
        </p:txBody>
      </p:sp>
      <p:sp>
        <p:nvSpPr>
          <p:cNvPr id="149" name="Google Shape;149;p19"/>
          <p:cNvSpPr txBox="1"/>
          <p:nvPr/>
        </p:nvSpPr>
        <p:spPr>
          <a:xfrm>
            <a:off x="179512" y="1734482"/>
            <a:ext cx="4896544"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 </a:t>
            </a:r>
            <a:r>
              <a:rPr baseline="30000" lang="fr-FR" sz="2600">
                <a:solidFill>
                  <a:schemeClr val="dk1"/>
                </a:solidFill>
                <a:latin typeface="Calibri"/>
                <a:ea typeface="Calibri"/>
                <a:cs typeface="Calibri"/>
                <a:sym typeface="Calibri"/>
              </a:rPr>
              <a:t>Jacqueline ressent qu’elle a deux identités. Est-ce qu’il t’arrive de ressentir ce genre d’ambivalence? Selon toi, qu’est-ce qui peut causer ce sentiment </a:t>
            </a:r>
            <a:br>
              <a:rPr baseline="30000" lang="fr-FR" sz="2600">
                <a:solidFill>
                  <a:schemeClr val="dk1"/>
                </a:solidFill>
                <a:latin typeface="Calibri"/>
                <a:ea typeface="Calibri"/>
                <a:cs typeface="Calibri"/>
                <a:sym typeface="Calibri"/>
              </a:rPr>
            </a:br>
            <a:r>
              <a:rPr baseline="30000" lang="fr-FR" sz="2600">
                <a:solidFill>
                  <a:schemeClr val="dk1"/>
                </a:solidFill>
                <a:latin typeface="Calibri"/>
                <a:ea typeface="Calibri"/>
                <a:cs typeface="Calibri"/>
                <a:sym typeface="Calibri"/>
              </a:rPr>
              <a:t>de double identité?</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I</a:t>
            </a: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 </a:t>
            </a:r>
            <a:r>
              <a:rPr baseline="30000" lang="fr-FR" sz="2600">
                <a:solidFill>
                  <a:schemeClr val="dk1"/>
                </a:solidFill>
                <a:latin typeface="Calibri"/>
                <a:ea typeface="Calibri"/>
                <a:cs typeface="Calibri"/>
                <a:sym typeface="Calibri"/>
              </a:rPr>
              <a:t>Jacqueline voit sa situation Canada/Afrique comme des contraires qu’elle ne peut rassembler. Quelles sont les nouvelles possibilités que Jacqueline pourrait découvrir en jumelant les expériences de ses deux pays?</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T</a:t>
            </a: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 </a:t>
            </a:r>
            <a:r>
              <a:rPr baseline="30000" lang="fr-FR" sz="2600">
                <a:solidFill>
                  <a:schemeClr val="dk1"/>
                </a:solidFill>
                <a:latin typeface="Calibri"/>
                <a:ea typeface="Calibri"/>
                <a:cs typeface="Calibri"/>
                <a:sym typeface="Calibri"/>
              </a:rPr>
              <a:t>Est-ce que l’école fait une place aux multiples identités des élèves? Quel effet la présence des autres cultures a-t-elle (ou pourrait-elle avoir) sur </a:t>
            </a:r>
            <a:br>
              <a:rPr baseline="30000" lang="fr-FR" sz="2600">
                <a:solidFill>
                  <a:schemeClr val="dk1"/>
                </a:solidFill>
                <a:latin typeface="Calibri"/>
                <a:ea typeface="Calibri"/>
                <a:cs typeface="Calibri"/>
                <a:sym typeface="Calibri"/>
              </a:rPr>
            </a:br>
            <a:r>
              <a:rPr baseline="30000" lang="fr-FR" sz="2600">
                <a:solidFill>
                  <a:schemeClr val="dk1"/>
                </a:solidFill>
                <a:latin typeface="Calibri"/>
                <a:ea typeface="Calibri"/>
                <a:cs typeface="Calibri"/>
                <a:sym typeface="Calibri"/>
              </a:rPr>
              <a:t>la vie de l’école pour le grand bien de tous?</a:t>
            </a:r>
            <a:endParaRPr/>
          </a:p>
        </p:txBody>
      </p:sp>
      <p:pic>
        <p:nvPicPr>
          <p:cNvPr id="150" name="Google Shape;150;p19"/>
          <p:cNvPicPr preferRelativeResize="0"/>
          <p:nvPr/>
        </p:nvPicPr>
        <p:blipFill rotWithShape="1">
          <a:blip r:embed="rId5">
            <a:alphaModFix/>
          </a:blip>
          <a:srcRect b="0" l="0" r="0" t="0"/>
          <a:stretch/>
        </p:blipFill>
        <p:spPr>
          <a:xfrm>
            <a:off x="5292081"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51" name="Google Shape;151;p19"/>
          <p:cNvSpPr txBox="1"/>
          <p:nvPr/>
        </p:nvSpPr>
        <p:spPr>
          <a:xfrm>
            <a:off x="8172400" y="5978679"/>
            <a:ext cx="576064"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13-14</a:t>
            </a:r>
            <a:endParaRPr b="1" sz="12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0"/>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57" name="Google Shape;157;p20"/>
          <p:cNvPicPr preferRelativeResize="0"/>
          <p:nvPr/>
        </p:nvPicPr>
        <p:blipFill rotWithShape="1">
          <a:blip r:embed="rId4">
            <a:alphaModFix/>
          </a:blip>
          <a:srcRect b="76212" l="0" r="0" t="0"/>
          <a:stretch/>
        </p:blipFill>
        <p:spPr>
          <a:xfrm>
            <a:off x="0" y="0"/>
            <a:ext cx="9144000" cy="1631373"/>
          </a:xfrm>
          <a:prstGeom prst="rect">
            <a:avLst/>
          </a:prstGeom>
          <a:noFill/>
          <a:ln>
            <a:noFill/>
          </a:ln>
        </p:spPr>
      </p:pic>
      <p:sp>
        <p:nvSpPr>
          <p:cNvPr id="158" name="Google Shape;158;p20"/>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SIMON, 14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Être accepté comme je suis</a:t>
            </a:r>
            <a:endParaRPr b="1" sz="4000">
              <a:solidFill>
                <a:schemeClr val="lt1"/>
              </a:solidFill>
            </a:endParaRPr>
          </a:p>
        </p:txBody>
      </p:sp>
      <p:sp>
        <p:nvSpPr>
          <p:cNvPr id="159" name="Google Shape;159;p20"/>
          <p:cNvSpPr txBox="1"/>
          <p:nvPr/>
        </p:nvSpPr>
        <p:spPr>
          <a:xfrm>
            <a:off x="4644008" y="1916832"/>
            <a:ext cx="4032448" cy="4175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a:t>
            </a:r>
            <a:r>
              <a:rPr baseline="30000" lang="fr-FR" sz="2600">
                <a:solidFill>
                  <a:schemeClr val="dk1"/>
                </a:solidFill>
                <a:latin typeface="Calibri"/>
                <a:ea typeface="Calibri"/>
                <a:cs typeface="Calibri"/>
                <a:sym typeface="Calibri"/>
              </a:rPr>
              <a:t> Simon découvre une situation qui l’étonne à l’école francophone. Décris </a:t>
            </a:r>
            <a:br>
              <a:rPr baseline="30000" lang="fr-FR" sz="2600">
                <a:solidFill>
                  <a:schemeClr val="dk1"/>
                </a:solidFill>
                <a:latin typeface="Calibri"/>
                <a:ea typeface="Calibri"/>
                <a:cs typeface="Calibri"/>
                <a:sym typeface="Calibri"/>
              </a:rPr>
            </a:br>
            <a:r>
              <a:rPr baseline="30000" lang="fr-FR" sz="2600">
                <a:solidFill>
                  <a:schemeClr val="dk1"/>
                </a:solidFill>
                <a:latin typeface="Calibri"/>
                <a:ea typeface="Calibri"/>
                <a:cs typeface="Calibri"/>
                <a:sym typeface="Calibri"/>
              </a:rPr>
              <a:t>ce qui le surprend.</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 </a:t>
            </a:r>
            <a:r>
              <a:rPr baseline="30000" lang="fr-FR" sz="2600">
                <a:solidFill>
                  <a:schemeClr val="dk1"/>
                </a:solidFill>
                <a:latin typeface="Calibri"/>
                <a:ea typeface="Calibri"/>
                <a:cs typeface="Calibri"/>
                <a:sym typeface="Calibri"/>
              </a:rPr>
              <a:t>Ses parents souhaitent qu’il partage </a:t>
            </a:r>
            <a:br>
              <a:rPr baseline="30000" lang="fr-FR" sz="2600">
                <a:solidFill>
                  <a:schemeClr val="dk1"/>
                </a:solidFill>
                <a:latin typeface="Calibri"/>
                <a:ea typeface="Calibri"/>
                <a:cs typeface="Calibri"/>
                <a:sym typeface="Calibri"/>
              </a:rPr>
            </a:br>
            <a:r>
              <a:rPr baseline="30000" lang="fr-FR" sz="2600">
                <a:solidFill>
                  <a:schemeClr val="dk1"/>
                </a:solidFill>
                <a:latin typeface="Calibri"/>
                <a:ea typeface="Calibri"/>
                <a:cs typeface="Calibri"/>
                <a:sym typeface="Calibri"/>
              </a:rPr>
              <a:t>les valeurs de la famille. Quelles valeurs faisant partie de ton identité ressemblent à celles de ta famille et lesquelles en diffèrent?</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54A4"/>
                </a:solidFill>
                <a:latin typeface="Calibri"/>
                <a:ea typeface="Calibri"/>
                <a:cs typeface="Calibri"/>
                <a:sym typeface="Calibri"/>
              </a:rPr>
              <a:t>[</a:t>
            </a:r>
            <a:r>
              <a:rPr baseline="30000" lang="fr-FR" sz="2600">
                <a:solidFill>
                  <a:srgbClr val="0054A4"/>
                </a:solidFill>
                <a:latin typeface="Calibri"/>
                <a:ea typeface="Calibri"/>
                <a:cs typeface="Calibri"/>
                <a:sym typeface="Calibri"/>
              </a:rPr>
              <a:t>C</a:t>
            </a:r>
            <a:r>
              <a:rPr b="1" baseline="30000" lang="fr-FR" sz="2600">
                <a:solidFill>
                  <a:srgbClr val="0054A4"/>
                </a:solidFill>
                <a:latin typeface="Calibri"/>
                <a:ea typeface="Calibri"/>
                <a:cs typeface="Calibri"/>
                <a:sym typeface="Calibri"/>
              </a:rPr>
              <a:t>] </a:t>
            </a:r>
            <a:r>
              <a:rPr baseline="30000" lang="fr-FR" sz="2600">
                <a:solidFill>
                  <a:schemeClr val="dk1"/>
                </a:solidFill>
                <a:latin typeface="Calibri"/>
                <a:ea typeface="Calibri"/>
                <a:cs typeface="Calibri"/>
                <a:sym typeface="Calibri"/>
              </a:rPr>
              <a:t>Comment l’école contribue-t-elle </a:t>
            </a:r>
            <a:br>
              <a:rPr baseline="30000" lang="fr-FR" sz="2600">
                <a:solidFill>
                  <a:schemeClr val="dk1"/>
                </a:solidFill>
                <a:latin typeface="Calibri"/>
                <a:ea typeface="Calibri"/>
                <a:cs typeface="Calibri"/>
                <a:sym typeface="Calibri"/>
              </a:rPr>
            </a:br>
            <a:r>
              <a:rPr baseline="30000" lang="fr-FR" sz="2600">
                <a:solidFill>
                  <a:schemeClr val="dk1"/>
                </a:solidFill>
                <a:latin typeface="Calibri"/>
                <a:ea typeface="Calibri"/>
                <a:cs typeface="Calibri"/>
                <a:sym typeface="Calibri"/>
              </a:rPr>
              <a:t>à la construction des valeurs qui sont importantes pour toi?</a:t>
            </a:r>
            <a:endParaRPr/>
          </a:p>
        </p:txBody>
      </p:sp>
      <p:pic>
        <p:nvPicPr>
          <p:cNvPr id="160" name="Google Shape;160;p20"/>
          <p:cNvPicPr preferRelativeResize="0"/>
          <p:nvPr/>
        </p:nvPicPr>
        <p:blipFill rotWithShape="1">
          <a:blip r:embed="rId5">
            <a:alphaModFix/>
          </a:blip>
          <a:srcRect b="0" l="0" r="0" t="0"/>
          <a:stretch/>
        </p:blipFill>
        <p:spPr>
          <a:xfrm>
            <a:off x="611560"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61" name="Google Shape;161;p20"/>
          <p:cNvSpPr txBox="1"/>
          <p:nvPr/>
        </p:nvSpPr>
        <p:spPr>
          <a:xfrm>
            <a:off x="668288" y="5949280"/>
            <a:ext cx="591344"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15-16</a:t>
            </a:r>
            <a:endParaRPr b="1" sz="12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1"/>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67" name="Google Shape;167;p21"/>
          <p:cNvPicPr preferRelativeResize="0"/>
          <p:nvPr/>
        </p:nvPicPr>
        <p:blipFill rotWithShape="1">
          <a:blip r:embed="rId4">
            <a:alphaModFix/>
          </a:blip>
          <a:srcRect b="76364" l="0" r="0" t="0"/>
          <a:stretch/>
        </p:blipFill>
        <p:spPr>
          <a:xfrm>
            <a:off x="0" y="0"/>
            <a:ext cx="9144000" cy="1620982"/>
          </a:xfrm>
          <a:prstGeom prst="rect">
            <a:avLst/>
          </a:prstGeom>
          <a:noFill/>
          <a:ln>
            <a:noFill/>
          </a:ln>
        </p:spPr>
      </p:pic>
      <p:sp>
        <p:nvSpPr>
          <p:cNvPr id="168" name="Google Shape;168;p21"/>
          <p:cNvSpPr txBox="1"/>
          <p:nvPr>
            <p:ph type="title"/>
          </p:nvPr>
        </p:nvSpPr>
        <p:spPr>
          <a:xfrm>
            <a:off x="179512" y="332656"/>
            <a:ext cx="8784976" cy="50405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alibri"/>
              <a:buNone/>
            </a:pPr>
            <a:r>
              <a:rPr b="1" baseline="30000" lang="fr-FR" sz="4000">
                <a:solidFill>
                  <a:schemeClr val="lt1"/>
                </a:solidFill>
              </a:rPr>
              <a:t>IMANE, 16 ans</a:t>
            </a:r>
            <a:r>
              <a:rPr b="1" lang="fr-FR" sz="4000">
                <a:solidFill>
                  <a:schemeClr val="lt1"/>
                </a:solidFill>
              </a:rPr>
              <a:t> </a:t>
            </a:r>
            <a:r>
              <a:rPr b="1" baseline="30000" lang="fr-FR" sz="4000">
                <a:solidFill>
                  <a:schemeClr val="lt1"/>
                </a:solidFill>
              </a:rPr>
              <a:t>●</a:t>
            </a:r>
            <a:r>
              <a:rPr b="1" lang="fr-FR" sz="4000">
                <a:solidFill>
                  <a:schemeClr val="lt1"/>
                </a:solidFill>
              </a:rPr>
              <a:t> </a:t>
            </a:r>
            <a:r>
              <a:rPr b="1" baseline="30000" lang="fr-FR" sz="4000">
                <a:solidFill>
                  <a:schemeClr val="lt1"/>
                </a:solidFill>
              </a:rPr>
              <a:t>Méchanceté ou ignorance?</a:t>
            </a:r>
            <a:endParaRPr b="1" sz="4000">
              <a:solidFill>
                <a:schemeClr val="lt1"/>
              </a:solidFill>
            </a:endParaRPr>
          </a:p>
        </p:txBody>
      </p:sp>
      <p:sp>
        <p:nvSpPr>
          <p:cNvPr id="169" name="Google Shape;169;p21"/>
          <p:cNvSpPr txBox="1"/>
          <p:nvPr/>
        </p:nvSpPr>
        <p:spPr>
          <a:xfrm>
            <a:off x="423794" y="1761889"/>
            <a:ext cx="4364229" cy="49552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lang="fr-FR" sz="3200">
                <a:solidFill>
                  <a:srgbClr val="C00000"/>
                </a:solidFill>
                <a:latin typeface="Calibri"/>
                <a:ea typeface="Calibri"/>
                <a:cs typeface="Calibri"/>
                <a:sym typeface="Calibri"/>
              </a:rPr>
              <a:t>Questions de discussion</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007946"/>
                </a:solidFill>
                <a:latin typeface="Calibri"/>
                <a:ea typeface="Calibri"/>
                <a:cs typeface="Calibri"/>
                <a:sym typeface="Calibri"/>
              </a:rPr>
              <a:t>[</a:t>
            </a:r>
            <a:r>
              <a:rPr baseline="30000" lang="fr-FR" sz="2600">
                <a:solidFill>
                  <a:srgbClr val="007946"/>
                </a:solidFill>
                <a:latin typeface="Calibri"/>
                <a:ea typeface="Calibri"/>
                <a:cs typeface="Calibri"/>
                <a:sym typeface="Calibri"/>
              </a:rPr>
              <a:t>I</a:t>
            </a:r>
            <a:r>
              <a:rPr b="1" baseline="30000" lang="fr-FR" sz="2600">
                <a:solidFill>
                  <a:srgbClr val="007946"/>
                </a:solidFill>
                <a:latin typeface="Calibri"/>
                <a:ea typeface="Calibri"/>
                <a:cs typeface="Calibri"/>
                <a:sym typeface="Calibri"/>
              </a:rPr>
              <a:t>]</a:t>
            </a:r>
            <a:r>
              <a:rPr baseline="30000" lang="fr-FR" sz="2600">
                <a:solidFill>
                  <a:schemeClr val="dk1"/>
                </a:solidFill>
                <a:latin typeface="Calibri"/>
                <a:ea typeface="Calibri"/>
                <a:cs typeface="Calibri"/>
                <a:sym typeface="Calibri"/>
              </a:rPr>
              <a:t> Le récit d’Imane fait voir que certaines différences culturelles sont souvent mal comprises. Quels sont des traits culturels ou religieux que tu aimerais mieux comprendre?</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T</a:t>
            </a:r>
            <a:r>
              <a:rPr b="1" baseline="30000" lang="fr-FR" sz="2600">
                <a:solidFill>
                  <a:srgbClr val="DD363D"/>
                </a:solidFill>
                <a:latin typeface="Calibri"/>
                <a:ea typeface="Calibri"/>
                <a:cs typeface="Calibri"/>
                <a:sym typeface="Calibri"/>
              </a:rPr>
              <a:t>]</a:t>
            </a:r>
            <a:r>
              <a:rPr baseline="30000" lang="fr-FR" sz="2600">
                <a:solidFill>
                  <a:schemeClr val="dk1"/>
                </a:solidFill>
                <a:latin typeface="Calibri"/>
                <a:ea typeface="Calibri"/>
                <a:cs typeface="Calibri"/>
                <a:sym typeface="Calibri"/>
              </a:rPr>
              <a:t> Quand on est témoin ou victime d’attitudes intolérantes, comment peut-on différencier la méchanceté de l’ignorance?</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T</a:t>
            </a: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 </a:t>
            </a:r>
            <a:r>
              <a:rPr baseline="30000" lang="fr-FR" sz="2600">
                <a:solidFill>
                  <a:schemeClr val="dk1"/>
                </a:solidFill>
                <a:latin typeface="Calibri"/>
                <a:ea typeface="Calibri"/>
                <a:cs typeface="Calibri"/>
                <a:sym typeface="Calibri"/>
              </a:rPr>
              <a:t>Si tu étais témoin de la situation qu’a vécue Imane, que dirais-tu? Quel impact peut-on avoir en fermant les yeux et en ne disant rien? </a:t>
            </a:r>
            <a:endParaRPr/>
          </a:p>
          <a:p>
            <a:pPr indent="0" lvl="0" marL="0" marR="0" rtl="0" algn="l">
              <a:spcBef>
                <a:spcPts val="0"/>
              </a:spcBef>
              <a:spcAft>
                <a:spcPts val="0"/>
              </a:spcAft>
              <a:buNone/>
            </a:pPr>
            <a:r>
              <a:t/>
            </a:r>
            <a:endParaRPr baseline="30000" sz="2600">
              <a:solidFill>
                <a:schemeClr val="dk1"/>
              </a:solidFill>
              <a:latin typeface="Calibri"/>
              <a:ea typeface="Calibri"/>
              <a:cs typeface="Calibri"/>
              <a:sym typeface="Calibri"/>
            </a:endParaRPr>
          </a:p>
          <a:p>
            <a:pPr indent="0" lvl="0" marL="0" marR="0" rtl="0" algn="l">
              <a:spcBef>
                <a:spcPts val="0"/>
              </a:spcBef>
              <a:spcAft>
                <a:spcPts val="0"/>
              </a:spcAft>
              <a:buNone/>
            </a:pP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T</a:t>
            </a:r>
            <a:r>
              <a:rPr b="1" baseline="30000" lang="fr-FR" sz="2600">
                <a:solidFill>
                  <a:srgbClr val="DD363D"/>
                </a:solidFill>
                <a:latin typeface="Calibri"/>
                <a:ea typeface="Calibri"/>
                <a:cs typeface="Calibri"/>
                <a:sym typeface="Calibri"/>
              </a:rPr>
              <a:t>]</a:t>
            </a:r>
            <a:r>
              <a:rPr baseline="30000" lang="fr-FR" sz="2600">
                <a:solidFill>
                  <a:srgbClr val="DD363D"/>
                </a:solidFill>
                <a:latin typeface="Calibri"/>
                <a:ea typeface="Calibri"/>
                <a:cs typeface="Calibri"/>
                <a:sym typeface="Calibri"/>
              </a:rPr>
              <a:t> </a:t>
            </a:r>
            <a:r>
              <a:rPr baseline="30000" lang="fr-FR" sz="2600">
                <a:solidFill>
                  <a:schemeClr val="dk1"/>
                </a:solidFill>
                <a:latin typeface="Calibri"/>
                <a:ea typeface="Calibri"/>
                <a:cs typeface="Calibri"/>
                <a:sym typeface="Calibri"/>
              </a:rPr>
              <a:t>Dans ton école, quels gestes peut-on poser pour mieux comprendre les différences culturelles?</a:t>
            </a:r>
            <a:endParaRPr/>
          </a:p>
        </p:txBody>
      </p:sp>
      <p:pic>
        <p:nvPicPr>
          <p:cNvPr id="170" name="Google Shape;170;p21"/>
          <p:cNvPicPr preferRelativeResize="0"/>
          <p:nvPr/>
        </p:nvPicPr>
        <p:blipFill rotWithShape="1">
          <a:blip r:embed="rId5">
            <a:alphaModFix/>
          </a:blip>
          <a:srcRect b="0" l="0" r="0" t="0"/>
          <a:stretch/>
        </p:blipFill>
        <p:spPr>
          <a:xfrm>
            <a:off x="5148064" y="1844824"/>
            <a:ext cx="3456383" cy="444392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71" name="Google Shape;171;p21"/>
          <p:cNvSpPr txBox="1"/>
          <p:nvPr/>
        </p:nvSpPr>
        <p:spPr>
          <a:xfrm>
            <a:off x="7956376" y="5960313"/>
            <a:ext cx="576064" cy="27699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200">
                <a:solidFill>
                  <a:schemeClr val="lt1"/>
                </a:solidFill>
                <a:latin typeface="Calibri"/>
                <a:ea typeface="Calibri"/>
                <a:cs typeface="Calibri"/>
                <a:sym typeface="Calibri"/>
              </a:rPr>
              <a:t>17-18</a:t>
            </a:r>
            <a:endParaRPr b="1" sz="12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